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98" r:id="rId3"/>
    <p:sldId id="311" r:id="rId4"/>
    <p:sldId id="400" r:id="rId5"/>
    <p:sldId id="399" r:id="rId6"/>
    <p:sldId id="401" r:id="rId7"/>
    <p:sldId id="402" r:id="rId8"/>
    <p:sldId id="403" r:id="rId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91" d="100"/>
          <a:sy n="91" d="100"/>
        </p:scale>
        <p:origin x="13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ša Vuksan" userId="3af124f9-b8e7-46e3-9422-21ae1d17ac0b" providerId="ADAL" clId="{E43D6298-6717-4DD9-B660-A4434BB916B6}"/>
    <pc:docChg chg="addSld modSld">
      <pc:chgData name="Siniša Vuksan" userId="3af124f9-b8e7-46e3-9422-21ae1d17ac0b" providerId="ADAL" clId="{E43D6298-6717-4DD9-B660-A4434BB916B6}" dt="2020-10-25T15:08:39.741" v="102" actId="1076"/>
      <pc:docMkLst>
        <pc:docMk/>
      </pc:docMkLst>
      <pc:sldChg chg="modSp add">
        <pc:chgData name="Siniša Vuksan" userId="3af124f9-b8e7-46e3-9422-21ae1d17ac0b" providerId="ADAL" clId="{E43D6298-6717-4DD9-B660-A4434BB916B6}" dt="2020-10-25T15:08:39.741" v="102" actId="1076"/>
        <pc:sldMkLst>
          <pc:docMk/>
          <pc:sldMk cId="114420373" sldId="403"/>
        </pc:sldMkLst>
        <pc:spChg chg="mod">
          <ac:chgData name="Siniša Vuksan" userId="3af124f9-b8e7-46e3-9422-21ae1d17ac0b" providerId="ADAL" clId="{E43D6298-6717-4DD9-B660-A4434BB916B6}" dt="2020-10-25T15:08:39.741" v="102" actId="1076"/>
          <ac:spMkLst>
            <pc:docMk/>
            <pc:sldMk cId="114420373" sldId="403"/>
            <ac:spMk id="13" creationId="{603A95EE-A506-4521-B003-EC1CB801017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a:t>Uredite stil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p:cNvSpPr>
            <a:spLocks noGrp="1"/>
          </p:cNvSpPr>
          <p:nvPr>
            <p:ph type="dt" sz="half" idx="10"/>
          </p:nvPr>
        </p:nvSpPr>
        <p:spPr/>
        <p:txBody>
          <a:bodyPr/>
          <a:lstStyle/>
          <a:p>
            <a:fld id="{5CC396C9-95FF-4AA8-AA7E-ECCCCDE58F2C}" type="datetimeFigureOut">
              <a:rPr lang="hr-HR" smtClean="0"/>
              <a:pPr/>
              <a:t>23.9.2022.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C15C992-20F2-4EA1-9737-4CD93F19205D}" type="slidenum">
              <a:rPr lang="hr-HR" smtClean="0"/>
              <a:pPr/>
              <a:t>‹#›</a:t>
            </a:fld>
            <a:endParaRPr lang="hr-HR"/>
          </a:p>
        </p:txBody>
      </p:sp>
    </p:spTree>
    <p:extLst>
      <p:ext uri="{BB962C8B-B14F-4D97-AF65-F5344CB8AC3E}">
        <p14:creationId xmlns:p14="http://schemas.microsoft.com/office/powerpoint/2010/main" val="189567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5CC396C9-95FF-4AA8-AA7E-ECCCCDE58F2C}" type="datetimeFigureOut">
              <a:rPr lang="hr-HR" smtClean="0"/>
              <a:pPr/>
              <a:t>23.9.2022.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C15C992-20F2-4EA1-9737-4CD93F19205D}" type="slidenum">
              <a:rPr lang="hr-HR" smtClean="0"/>
              <a:pPr/>
              <a:t>‹#›</a:t>
            </a:fld>
            <a:endParaRPr lang="hr-HR"/>
          </a:p>
        </p:txBody>
      </p:sp>
    </p:spTree>
    <p:extLst>
      <p:ext uri="{BB962C8B-B14F-4D97-AF65-F5344CB8AC3E}">
        <p14:creationId xmlns:p14="http://schemas.microsoft.com/office/powerpoint/2010/main" val="422095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5CC396C9-95FF-4AA8-AA7E-ECCCCDE58F2C}" type="datetimeFigureOut">
              <a:rPr lang="hr-HR" smtClean="0"/>
              <a:pPr/>
              <a:t>23.9.2022.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C15C992-20F2-4EA1-9737-4CD93F19205D}" type="slidenum">
              <a:rPr lang="hr-HR" smtClean="0"/>
              <a:pPr/>
              <a:t>‹#›</a:t>
            </a:fld>
            <a:endParaRPr lang="hr-HR"/>
          </a:p>
        </p:txBody>
      </p:sp>
    </p:spTree>
    <p:extLst>
      <p:ext uri="{BB962C8B-B14F-4D97-AF65-F5344CB8AC3E}">
        <p14:creationId xmlns:p14="http://schemas.microsoft.com/office/powerpoint/2010/main" val="376285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5CC396C9-95FF-4AA8-AA7E-ECCCCDE58F2C}" type="datetimeFigureOut">
              <a:rPr lang="hr-HR" smtClean="0"/>
              <a:pPr/>
              <a:t>23.9.2022.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C15C992-20F2-4EA1-9737-4CD93F19205D}" type="slidenum">
              <a:rPr lang="hr-HR" smtClean="0"/>
              <a:pPr/>
              <a:t>‹#›</a:t>
            </a:fld>
            <a:endParaRPr lang="hr-HR"/>
          </a:p>
        </p:txBody>
      </p:sp>
    </p:spTree>
    <p:extLst>
      <p:ext uri="{BB962C8B-B14F-4D97-AF65-F5344CB8AC3E}">
        <p14:creationId xmlns:p14="http://schemas.microsoft.com/office/powerpoint/2010/main" val="342174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a:t>Uredite stil naslova matrice</a:t>
            </a: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p:cNvSpPr>
            <a:spLocks noGrp="1"/>
          </p:cNvSpPr>
          <p:nvPr>
            <p:ph type="dt" sz="half" idx="10"/>
          </p:nvPr>
        </p:nvSpPr>
        <p:spPr/>
        <p:txBody>
          <a:bodyPr/>
          <a:lstStyle/>
          <a:p>
            <a:fld id="{5CC396C9-95FF-4AA8-AA7E-ECCCCDE58F2C}" type="datetimeFigureOut">
              <a:rPr lang="hr-HR" smtClean="0"/>
              <a:pPr/>
              <a:t>23.9.2022.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C15C992-20F2-4EA1-9737-4CD93F19205D}" type="slidenum">
              <a:rPr lang="hr-HR" smtClean="0"/>
              <a:pPr/>
              <a:t>‹#›</a:t>
            </a:fld>
            <a:endParaRPr lang="hr-HR"/>
          </a:p>
        </p:txBody>
      </p:sp>
    </p:spTree>
    <p:extLst>
      <p:ext uri="{BB962C8B-B14F-4D97-AF65-F5344CB8AC3E}">
        <p14:creationId xmlns:p14="http://schemas.microsoft.com/office/powerpoint/2010/main" val="40280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5CC396C9-95FF-4AA8-AA7E-ECCCCDE58F2C}" type="datetimeFigureOut">
              <a:rPr lang="hr-HR" smtClean="0"/>
              <a:pPr/>
              <a:t>23.9.2022.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C15C992-20F2-4EA1-9737-4CD93F19205D}" type="slidenum">
              <a:rPr lang="hr-HR" smtClean="0"/>
              <a:pPr/>
              <a:t>‹#›</a:t>
            </a:fld>
            <a:endParaRPr lang="hr-HR"/>
          </a:p>
        </p:txBody>
      </p:sp>
    </p:spTree>
    <p:extLst>
      <p:ext uri="{BB962C8B-B14F-4D97-AF65-F5344CB8AC3E}">
        <p14:creationId xmlns:p14="http://schemas.microsoft.com/office/powerpoint/2010/main" val="332017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a:t>Uredite stil naslova matrice</a:t>
            </a: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5CC396C9-95FF-4AA8-AA7E-ECCCCDE58F2C}" type="datetimeFigureOut">
              <a:rPr lang="hr-HR" smtClean="0"/>
              <a:pPr/>
              <a:t>23.9.2022.</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CC15C992-20F2-4EA1-9737-4CD93F19205D}" type="slidenum">
              <a:rPr lang="hr-HR" smtClean="0"/>
              <a:pPr/>
              <a:t>‹#›</a:t>
            </a:fld>
            <a:endParaRPr lang="hr-HR"/>
          </a:p>
        </p:txBody>
      </p:sp>
    </p:spTree>
    <p:extLst>
      <p:ext uri="{BB962C8B-B14F-4D97-AF65-F5344CB8AC3E}">
        <p14:creationId xmlns:p14="http://schemas.microsoft.com/office/powerpoint/2010/main" val="426694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2"/>
          <p:cNvSpPr>
            <a:spLocks noGrp="1"/>
          </p:cNvSpPr>
          <p:nvPr>
            <p:ph type="dt" sz="half" idx="10"/>
          </p:nvPr>
        </p:nvSpPr>
        <p:spPr/>
        <p:txBody>
          <a:bodyPr/>
          <a:lstStyle/>
          <a:p>
            <a:fld id="{5CC396C9-95FF-4AA8-AA7E-ECCCCDE58F2C}" type="datetimeFigureOut">
              <a:rPr lang="hr-HR" smtClean="0"/>
              <a:pPr/>
              <a:t>23.9.2022.</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CC15C992-20F2-4EA1-9737-4CD93F19205D}" type="slidenum">
              <a:rPr lang="hr-HR" smtClean="0"/>
              <a:pPr/>
              <a:t>‹#›</a:t>
            </a:fld>
            <a:endParaRPr lang="hr-HR"/>
          </a:p>
        </p:txBody>
      </p:sp>
    </p:spTree>
    <p:extLst>
      <p:ext uri="{BB962C8B-B14F-4D97-AF65-F5344CB8AC3E}">
        <p14:creationId xmlns:p14="http://schemas.microsoft.com/office/powerpoint/2010/main" val="135556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5CC396C9-95FF-4AA8-AA7E-ECCCCDE58F2C}" type="datetimeFigureOut">
              <a:rPr lang="hr-HR" smtClean="0"/>
              <a:pPr/>
              <a:t>23.9.2022.</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CC15C992-20F2-4EA1-9737-4CD93F19205D}" type="slidenum">
              <a:rPr lang="hr-HR" smtClean="0"/>
              <a:pPr/>
              <a:t>‹#›</a:t>
            </a:fld>
            <a:endParaRPr lang="hr-HR"/>
          </a:p>
        </p:txBody>
      </p:sp>
    </p:spTree>
    <p:extLst>
      <p:ext uri="{BB962C8B-B14F-4D97-AF65-F5344CB8AC3E}">
        <p14:creationId xmlns:p14="http://schemas.microsoft.com/office/powerpoint/2010/main" val="22392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5CC396C9-95FF-4AA8-AA7E-ECCCCDE58F2C}" type="datetimeFigureOut">
              <a:rPr lang="hr-HR" smtClean="0"/>
              <a:pPr/>
              <a:t>23.9.2022.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C15C992-20F2-4EA1-9737-4CD93F19205D}" type="slidenum">
              <a:rPr lang="hr-HR" smtClean="0"/>
              <a:pPr/>
              <a:t>‹#›</a:t>
            </a:fld>
            <a:endParaRPr lang="hr-HR"/>
          </a:p>
        </p:txBody>
      </p:sp>
    </p:spTree>
    <p:extLst>
      <p:ext uri="{BB962C8B-B14F-4D97-AF65-F5344CB8AC3E}">
        <p14:creationId xmlns:p14="http://schemas.microsoft.com/office/powerpoint/2010/main" val="204813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5CC396C9-95FF-4AA8-AA7E-ECCCCDE58F2C}" type="datetimeFigureOut">
              <a:rPr lang="hr-HR" smtClean="0"/>
              <a:pPr/>
              <a:t>23.9.2022.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C15C992-20F2-4EA1-9737-4CD93F19205D}" type="slidenum">
              <a:rPr lang="hr-HR" smtClean="0"/>
              <a:pPr/>
              <a:t>‹#›</a:t>
            </a:fld>
            <a:endParaRPr lang="hr-HR"/>
          </a:p>
        </p:txBody>
      </p:sp>
    </p:spTree>
    <p:extLst>
      <p:ext uri="{BB962C8B-B14F-4D97-AF65-F5344CB8AC3E}">
        <p14:creationId xmlns:p14="http://schemas.microsoft.com/office/powerpoint/2010/main" val="99749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Uredite stil naslova matrice</a:t>
            </a: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396C9-95FF-4AA8-AA7E-ECCCCDE58F2C}" type="datetimeFigureOut">
              <a:rPr lang="hr-HR" smtClean="0"/>
              <a:pPr/>
              <a:t>23.9.2022.</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5C992-20F2-4EA1-9737-4CD93F19205D}" type="slidenum">
              <a:rPr lang="hr-HR" smtClean="0"/>
              <a:pPr/>
              <a:t>‹#›</a:t>
            </a:fld>
            <a:endParaRPr lang="hr-HR"/>
          </a:p>
        </p:txBody>
      </p:sp>
    </p:spTree>
    <p:extLst>
      <p:ext uri="{BB962C8B-B14F-4D97-AF65-F5344CB8AC3E}">
        <p14:creationId xmlns:p14="http://schemas.microsoft.com/office/powerpoint/2010/main" val="326691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jp/view-image.php?image=232940&amp;picture=2017"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ordwall.net/resource/5766162"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ordwall.net/resource/5771159" TargetMode="Externa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youtu.be/MDVFJwHIK5o"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7" name="TekstniOkvir 6">
            <a:extLst>
              <a:ext uri="{FF2B5EF4-FFF2-40B4-BE49-F238E27FC236}">
                <a16:creationId xmlns:a16="http://schemas.microsoft.com/office/drawing/2014/main" id="{7AABC19F-20AC-44C3-817D-0AB550E470EC}"/>
              </a:ext>
            </a:extLst>
          </p:cNvPr>
          <p:cNvSpPr txBox="1"/>
          <p:nvPr/>
        </p:nvSpPr>
        <p:spPr>
          <a:xfrm>
            <a:off x="4764410" y="2778264"/>
            <a:ext cx="6843252" cy="707886"/>
          </a:xfrm>
          <a:prstGeom prst="rect">
            <a:avLst/>
          </a:prstGeom>
          <a:noFill/>
        </p:spPr>
        <p:txBody>
          <a:bodyPr wrap="square" rtlCol="0">
            <a:spAutoFit/>
          </a:bodyPr>
          <a:lstStyle/>
          <a:p>
            <a:pPr algn="r"/>
            <a:r>
              <a:rPr lang="hr-HR" sz="4000" b="1" u="sng" dirty="0">
                <a:solidFill>
                  <a:schemeClr val="accent2"/>
                </a:solidFill>
              </a:rPr>
              <a:t>HOLIDAYS;</a:t>
            </a:r>
          </a:p>
        </p:txBody>
      </p:sp>
      <p:sp>
        <p:nvSpPr>
          <p:cNvPr id="27" name="TekstniOkvir 26">
            <a:extLst>
              <a:ext uri="{FF2B5EF4-FFF2-40B4-BE49-F238E27FC236}">
                <a16:creationId xmlns:a16="http://schemas.microsoft.com/office/drawing/2014/main" id="{10333F66-C8B6-4273-844E-B19AC9BCB6A4}"/>
              </a:ext>
            </a:extLst>
          </p:cNvPr>
          <p:cNvSpPr txBox="1"/>
          <p:nvPr/>
        </p:nvSpPr>
        <p:spPr>
          <a:xfrm>
            <a:off x="4764410" y="3429000"/>
            <a:ext cx="6843252" cy="1323439"/>
          </a:xfrm>
          <a:prstGeom prst="rect">
            <a:avLst/>
          </a:prstGeom>
          <a:noFill/>
        </p:spPr>
        <p:txBody>
          <a:bodyPr wrap="square" rtlCol="0">
            <a:spAutoFit/>
          </a:bodyPr>
          <a:lstStyle/>
          <a:p>
            <a:pPr algn="r"/>
            <a:r>
              <a:rPr lang="hr-HR" sz="4000" dirty="0" err="1">
                <a:solidFill>
                  <a:schemeClr val="bg1"/>
                </a:solidFill>
              </a:rPr>
              <a:t>Halloween</a:t>
            </a:r>
            <a:endParaRPr lang="hr-HR" sz="4000" dirty="0">
              <a:solidFill>
                <a:schemeClr val="bg1"/>
              </a:solidFill>
            </a:endParaRPr>
          </a:p>
          <a:p>
            <a:pPr algn="r"/>
            <a:endParaRPr lang="hr-HR" sz="4000" dirty="0"/>
          </a:p>
        </p:txBody>
      </p:sp>
      <p:pic>
        <p:nvPicPr>
          <p:cNvPr id="2" name="Slika 1">
            <a:extLst>
              <a:ext uri="{FF2B5EF4-FFF2-40B4-BE49-F238E27FC236}">
                <a16:creationId xmlns:a16="http://schemas.microsoft.com/office/drawing/2014/main" id="{18265CAC-98F9-4759-8430-FB78BED8A423}"/>
              </a:ext>
            </a:extLst>
          </p:cNvPr>
          <p:cNvPicPr>
            <a:picLocks noChangeAspect="1"/>
          </p:cNvPicPr>
          <p:nvPr/>
        </p:nvPicPr>
        <p:blipFill>
          <a:blip r:embed="rId4" cstate="print"/>
          <a:stretch>
            <a:fillRect/>
          </a:stretch>
        </p:blipFill>
        <p:spPr>
          <a:xfrm>
            <a:off x="6309360" y="4242527"/>
            <a:ext cx="5882640" cy="1094248"/>
          </a:xfrm>
          <a:prstGeom prst="rect">
            <a:avLst/>
          </a:prstGeom>
        </p:spPr>
      </p:pic>
      <p:pic>
        <p:nvPicPr>
          <p:cNvPr id="1028" name="Picture 4" descr="Halloween Ghost Clipart PNG Image">
            <a:extLst>
              <a:ext uri="{FF2B5EF4-FFF2-40B4-BE49-F238E27FC236}">
                <a16:creationId xmlns:a16="http://schemas.microsoft.com/office/drawing/2014/main" id="{6BE32421-70F0-4B95-888D-442B36120B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0489" y="2480310"/>
            <a:ext cx="3783648"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86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1+#ppt_w/2"/>
                                          </p:val>
                                        </p:tav>
                                        <p:tav tm="100000">
                                          <p:val>
                                            <p:strVal val="#ppt_x"/>
                                          </p:val>
                                        </p:tav>
                                      </p:tavLst>
                                    </p:anim>
                                    <p:anim calcmode="lin" valueType="num">
                                      <p:cBhvr additive="base">
                                        <p:cTn id="2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Download Torn Notebook Paper Png - Png Paper Torn PNG Image with ...">
            <a:extLst>
              <a:ext uri="{FF2B5EF4-FFF2-40B4-BE49-F238E27FC236}">
                <a16:creationId xmlns:a16="http://schemas.microsoft.com/office/drawing/2014/main" id="{44B6FF1D-B5F3-48C0-8B3E-91B3C919A2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9814">
            <a:off x="1411282" y="-350869"/>
            <a:ext cx="9563181" cy="9199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ownload Red Circle Png - Red Pen Circle Png PNG Image with No ...">
            <a:extLst>
              <a:ext uri="{FF2B5EF4-FFF2-40B4-BE49-F238E27FC236}">
                <a16:creationId xmlns:a16="http://schemas.microsoft.com/office/drawing/2014/main" id="{09E9B3B7-33F8-4B11-9770-D2826FC4481D}"/>
              </a:ext>
            </a:extLst>
          </p:cNvPr>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38558" y="3154638"/>
            <a:ext cx="2514883" cy="1584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ownload Red Circle Png - Red Pen Circle Png PNG Image with No ...">
            <a:extLst>
              <a:ext uri="{FF2B5EF4-FFF2-40B4-BE49-F238E27FC236}">
                <a16:creationId xmlns:a16="http://schemas.microsoft.com/office/drawing/2014/main" id="{02432B3B-03AB-44F4-8052-90A372BA45FF}"/>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2531918" y="2239744"/>
            <a:ext cx="1898985" cy="8412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ownload Red Circle Png - Red Pen Circle Png PNG Image with No ...">
            <a:extLst>
              <a:ext uri="{FF2B5EF4-FFF2-40B4-BE49-F238E27FC236}">
                <a16:creationId xmlns:a16="http://schemas.microsoft.com/office/drawing/2014/main" id="{458A7D4F-E1E4-401D-B333-1F318CF4D94A}"/>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4346191" y="1732840"/>
            <a:ext cx="1898985" cy="8412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ownload Red Circle Png - Red Pen Circle Png PNG Image with No ...">
            <a:extLst>
              <a:ext uri="{FF2B5EF4-FFF2-40B4-BE49-F238E27FC236}">
                <a16:creationId xmlns:a16="http://schemas.microsoft.com/office/drawing/2014/main" id="{A8A2B9A1-8336-4420-9B46-60E7AF895129}"/>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7121472" y="1635691"/>
            <a:ext cx="1898985" cy="8412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d-wave-line-png-8 - Downtown Cabaret Downtown Cabaret">
            <a:extLst>
              <a:ext uri="{FF2B5EF4-FFF2-40B4-BE49-F238E27FC236}">
                <a16:creationId xmlns:a16="http://schemas.microsoft.com/office/drawing/2014/main" id="{3D9F8ABB-1D0F-4D7D-9A6E-F36BE4362131}"/>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rot="2119272" flipV="1">
            <a:off x="3715313" y="3151221"/>
            <a:ext cx="1431181" cy="4204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d-wave-line-png-8 - Downtown Cabaret Downtown Cabaret">
            <a:extLst>
              <a:ext uri="{FF2B5EF4-FFF2-40B4-BE49-F238E27FC236}">
                <a16:creationId xmlns:a16="http://schemas.microsoft.com/office/drawing/2014/main" id="{E618FA9D-10CF-4CF0-A917-ABD3DA1DA1FD}"/>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rot="4502443" flipV="1">
            <a:off x="4884142" y="2814615"/>
            <a:ext cx="1016351" cy="2307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d-wave-line-png-8 - Downtown Cabaret Downtown Cabaret">
            <a:extLst>
              <a:ext uri="{FF2B5EF4-FFF2-40B4-BE49-F238E27FC236}">
                <a16:creationId xmlns:a16="http://schemas.microsoft.com/office/drawing/2014/main" id="{7E3C0486-0DBE-4FA8-B375-97558C264B98}"/>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rot="18359154" flipH="1" flipV="1">
            <a:off x="6906539" y="2755210"/>
            <a:ext cx="1431181" cy="420409"/>
          </a:xfrm>
          <a:prstGeom prst="rect">
            <a:avLst/>
          </a:prstGeom>
          <a:noFill/>
          <a:extLst>
            <a:ext uri="{909E8E84-426E-40DD-AFC4-6F175D3DCCD1}">
              <a14:hiddenFill xmlns:a14="http://schemas.microsoft.com/office/drawing/2010/main">
                <a:solidFill>
                  <a:srgbClr val="FFFFFF"/>
                </a:solidFill>
              </a14:hiddenFill>
            </a:ext>
          </a:extLst>
        </p:spPr>
      </p:pic>
      <p:sp>
        <p:nvSpPr>
          <p:cNvPr id="15" name="TekstniOkvir 14">
            <a:extLst>
              <a:ext uri="{FF2B5EF4-FFF2-40B4-BE49-F238E27FC236}">
                <a16:creationId xmlns:a16="http://schemas.microsoft.com/office/drawing/2014/main" id="{FD87A7C4-FACD-4E78-A349-D33AAC64A9A4}"/>
              </a:ext>
            </a:extLst>
          </p:cNvPr>
          <p:cNvSpPr txBox="1"/>
          <p:nvPr/>
        </p:nvSpPr>
        <p:spPr>
          <a:xfrm rot="21408452">
            <a:off x="5170765" y="3715830"/>
            <a:ext cx="1952779" cy="461665"/>
          </a:xfrm>
          <a:prstGeom prst="rect">
            <a:avLst/>
          </a:prstGeom>
          <a:noFill/>
        </p:spPr>
        <p:txBody>
          <a:bodyPr wrap="none" rtlCol="0">
            <a:spAutoFit/>
          </a:bodyPr>
          <a:lstStyle/>
          <a:p>
            <a:r>
              <a:rPr lang="hr-HR" sz="2400" dirty="0">
                <a:latin typeface="Ink Free" panose="03080402000500000000" pitchFamily="66" charset="0"/>
              </a:rPr>
              <a:t>HALLOWEEN</a:t>
            </a:r>
          </a:p>
        </p:txBody>
      </p:sp>
      <p:sp>
        <p:nvSpPr>
          <p:cNvPr id="16" name="TekstniOkvir 15">
            <a:extLst>
              <a:ext uri="{FF2B5EF4-FFF2-40B4-BE49-F238E27FC236}">
                <a16:creationId xmlns:a16="http://schemas.microsoft.com/office/drawing/2014/main" id="{36F9C355-9F04-4FA6-880A-3791768B981F}"/>
              </a:ext>
            </a:extLst>
          </p:cNvPr>
          <p:cNvSpPr txBox="1"/>
          <p:nvPr/>
        </p:nvSpPr>
        <p:spPr>
          <a:xfrm rot="21321731">
            <a:off x="3103744" y="2367963"/>
            <a:ext cx="755335" cy="584775"/>
          </a:xfrm>
          <a:prstGeom prst="rect">
            <a:avLst/>
          </a:prstGeom>
          <a:noFill/>
        </p:spPr>
        <p:txBody>
          <a:bodyPr wrap="none" rtlCol="0">
            <a:spAutoFit/>
          </a:bodyPr>
          <a:lstStyle/>
          <a:p>
            <a:r>
              <a:rPr lang="hr-HR" sz="3200" dirty="0" err="1">
                <a:latin typeface="Ink Free" panose="03080402000500000000" pitchFamily="66" charset="0"/>
              </a:rPr>
              <a:t>cat</a:t>
            </a:r>
            <a:endParaRPr lang="hr-HR" sz="3200" dirty="0">
              <a:latin typeface="Ink Free" panose="03080402000500000000" pitchFamily="66" charset="0"/>
            </a:endParaRPr>
          </a:p>
        </p:txBody>
      </p:sp>
      <p:sp>
        <p:nvSpPr>
          <p:cNvPr id="17" name="TekstniOkvir 16">
            <a:extLst>
              <a:ext uri="{FF2B5EF4-FFF2-40B4-BE49-F238E27FC236}">
                <a16:creationId xmlns:a16="http://schemas.microsoft.com/office/drawing/2014/main" id="{B8FCB2CF-42F7-4567-A046-04BE19855AAC}"/>
              </a:ext>
            </a:extLst>
          </p:cNvPr>
          <p:cNvSpPr txBox="1"/>
          <p:nvPr/>
        </p:nvSpPr>
        <p:spPr>
          <a:xfrm rot="21321731">
            <a:off x="4932321" y="1861059"/>
            <a:ext cx="811441" cy="584775"/>
          </a:xfrm>
          <a:prstGeom prst="rect">
            <a:avLst/>
          </a:prstGeom>
          <a:noFill/>
        </p:spPr>
        <p:txBody>
          <a:bodyPr wrap="none" rtlCol="0">
            <a:spAutoFit/>
          </a:bodyPr>
          <a:lstStyle/>
          <a:p>
            <a:r>
              <a:rPr lang="hr-HR" sz="3200" dirty="0">
                <a:latin typeface="Ink Free" panose="03080402000500000000" pitchFamily="66" charset="0"/>
              </a:rPr>
              <a:t>bat</a:t>
            </a:r>
          </a:p>
        </p:txBody>
      </p:sp>
      <p:sp>
        <p:nvSpPr>
          <p:cNvPr id="19" name="TekstniOkvir 18">
            <a:extLst>
              <a:ext uri="{FF2B5EF4-FFF2-40B4-BE49-F238E27FC236}">
                <a16:creationId xmlns:a16="http://schemas.microsoft.com/office/drawing/2014/main" id="{1BC77A33-43E8-4E7B-829C-768CED8C0045}"/>
              </a:ext>
            </a:extLst>
          </p:cNvPr>
          <p:cNvSpPr txBox="1"/>
          <p:nvPr/>
        </p:nvSpPr>
        <p:spPr>
          <a:xfrm rot="21321731">
            <a:off x="7541561" y="1793397"/>
            <a:ext cx="1197764" cy="584775"/>
          </a:xfrm>
          <a:prstGeom prst="rect">
            <a:avLst/>
          </a:prstGeom>
          <a:noFill/>
        </p:spPr>
        <p:txBody>
          <a:bodyPr wrap="none" rtlCol="0">
            <a:spAutoFit/>
          </a:bodyPr>
          <a:lstStyle/>
          <a:p>
            <a:r>
              <a:rPr lang="hr-HR" sz="3200" dirty="0" err="1">
                <a:latin typeface="Ink Free" panose="03080402000500000000" pitchFamily="66" charset="0"/>
              </a:rPr>
              <a:t>ghost</a:t>
            </a:r>
            <a:endParaRPr lang="hr-HR" sz="3200" dirty="0">
              <a:latin typeface="Ink Free" panose="03080402000500000000" pitchFamily="66" charset="0"/>
            </a:endParaRPr>
          </a:p>
        </p:txBody>
      </p:sp>
      <p:sp>
        <p:nvSpPr>
          <p:cNvPr id="21" name="TekstniOkvir 20">
            <a:extLst>
              <a:ext uri="{FF2B5EF4-FFF2-40B4-BE49-F238E27FC236}">
                <a16:creationId xmlns:a16="http://schemas.microsoft.com/office/drawing/2014/main" id="{6C0B1F74-ED3A-4258-BC22-FCA543A10E4B}"/>
              </a:ext>
            </a:extLst>
          </p:cNvPr>
          <p:cNvSpPr txBox="1"/>
          <p:nvPr/>
        </p:nvSpPr>
        <p:spPr>
          <a:xfrm rot="21362864">
            <a:off x="2994554" y="4558789"/>
            <a:ext cx="6843252" cy="1815882"/>
          </a:xfrm>
          <a:prstGeom prst="rect">
            <a:avLst/>
          </a:prstGeom>
          <a:noFill/>
        </p:spPr>
        <p:txBody>
          <a:bodyPr wrap="square" rtlCol="0">
            <a:spAutoFit/>
          </a:bodyPr>
          <a:lstStyle/>
          <a:p>
            <a:r>
              <a:rPr lang="hr-HR" sz="2800" b="1" dirty="0" err="1"/>
              <a:t>When</a:t>
            </a:r>
            <a:r>
              <a:rPr lang="hr-HR" sz="2800" b="1" dirty="0"/>
              <a:t> do </a:t>
            </a:r>
            <a:r>
              <a:rPr lang="hr-HR" sz="2800" b="1" dirty="0" err="1"/>
              <a:t>we</a:t>
            </a:r>
            <a:r>
              <a:rPr lang="hr-HR" sz="2800" b="1" dirty="0"/>
              <a:t> </a:t>
            </a:r>
            <a:r>
              <a:rPr lang="hr-HR" sz="2800" b="1" dirty="0" err="1"/>
              <a:t>celebrate</a:t>
            </a:r>
            <a:r>
              <a:rPr lang="hr-HR" sz="2800" b="1" dirty="0"/>
              <a:t> </a:t>
            </a:r>
            <a:r>
              <a:rPr lang="hr-HR" sz="2800" b="1" dirty="0" err="1"/>
              <a:t>Halloween</a:t>
            </a:r>
            <a:r>
              <a:rPr lang="hr-HR" sz="2800" b="1" dirty="0"/>
              <a:t>?</a:t>
            </a:r>
          </a:p>
          <a:p>
            <a:br>
              <a:rPr lang="hr-HR" sz="2800" b="1" dirty="0"/>
            </a:br>
            <a:r>
              <a:rPr lang="hr-HR" sz="2800" b="1" dirty="0" err="1"/>
              <a:t>Which</a:t>
            </a:r>
            <a:r>
              <a:rPr lang="hr-HR" sz="2800" b="1" dirty="0"/>
              <a:t> </a:t>
            </a:r>
            <a:r>
              <a:rPr lang="hr-HR" sz="2800" b="1" dirty="0" err="1"/>
              <a:t>Halloween</a:t>
            </a:r>
            <a:r>
              <a:rPr lang="hr-HR" sz="2800" b="1" dirty="0"/>
              <a:t> </a:t>
            </a:r>
            <a:r>
              <a:rPr lang="hr-HR" sz="2800" b="1" dirty="0" err="1"/>
              <a:t>traditions</a:t>
            </a:r>
            <a:r>
              <a:rPr lang="hr-HR" sz="2800" b="1" dirty="0"/>
              <a:t> do </a:t>
            </a:r>
            <a:r>
              <a:rPr lang="hr-HR" sz="2800" b="1" dirty="0" err="1"/>
              <a:t>you</a:t>
            </a:r>
            <a:r>
              <a:rPr lang="hr-HR" sz="2800" b="1" dirty="0"/>
              <a:t> </a:t>
            </a:r>
            <a:r>
              <a:rPr lang="hr-HR" sz="2800" b="1" dirty="0" err="1"/>
              <a:t>know</a:t>
            </a:r>
            <a:r>
              <a:rPr lang="hr-HR" sz="2800" b="1" dirty="0"/>
              <a:t>?</a:t>
            </a:r>
            <a:br>
              <a:rPr lang="hr-HR" sz="2800" b="1" dirty="0"/>
            </a:br>
            <a:endParaRPr lang="hr-HR" sz="2800" i="1" dirty="0"/>
          </a:p>
        </p:txBody>
      </p:sp>
      <p:pic>
        <p:nvPicPr>
          <p:cNvPr id="18" name="Picture 2" descr="Vidi izvornu sliku">
            <a:extLst>
              <a:ext uri="{FF2B5EF4-FFF2-40B4-BE49-F238E27FC236}">
                <a16:creationId xmlns:a16="http://schemas.microsoft.com/office/drawing/2014/main" id="{ED21C542-384C-4A5D-91C1-E6A3E81CF52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35704" y="2336730"/>
            <a:ext cx="2812188" cy="45212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Vidi izvornu sliku">
            <a:extLst>
              <a:ext uri="{FF2B5EF4-FFF2-40B4-BE49-F238E27FC236}">
                <a16:creationId xmlns:a16="http://schemas.microsoft.com/office/drawing/2014/main" id="{0BE03255-3B26-4B25-AB43-C3F64BE31A8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5501" y="599543"/>
            <a:ext cx="1573120" cy="173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0511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500"/>
                                        <p:tgtEl>
                                          <p:spTgt spid="15">
                                            <p:txEl>
                                              <p:pRg st="0" end="0"/>
                                            </p:txEl>
                                          </p:spTgt>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3500"/>
                            </p:stCondLst>
                            <p:childTnLst>
                              <p:par>
                                <p:cTn id="23" presetID="21"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wipe(left)">
                                      <p:cBhvr>
                                        <p:cTn id="29" dur="500"/>
                                        <p:tgtEl>
                                          <p:spTgt spid="16">
                                            <p:txEl>
                                              <p:pRg st="0" end="0"/>
                                            </p:txEl>
                                          </p:spTgt>
                                        </p:tgtEl>
                                      </p:cBhvr>
                                    </p:animEffect>
                                  </p:childTnLst>
                                </p:cTn>
                              </p:par>
                            </p:childTnLst>
                          </p:cTn>
                        </p:par>
                        <p:par>
                          <p:cTn id="30" fill="hold">
                            <p:stCondLst>
                              <p:cond delay="6000"/>
                            </p:stCondLst>
                            <p:childTnLst>
                              <p:par>
                                <p:cTn id="31" presetID="22" presetClass="entr" presetSubtype="4"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6500"/>
                            </p:stCondLst>
                            <p:childTnLst>
                              <p:par>
                                <p:cTn id="35" presetID="21" presetClass="entr" presetSubtype="1"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par>
                          <p:cTn id="38" fill="hold">
                            <p:stCondLst>
                              <p:cond delay="8500"/>
                            </p:stCondLst>
                            <p:childTnLst>
                              <p:par>
                                <p:cTn id="39" presetID="22" presetClass="entr" presetSubtype="8" fill="hold" grpId="0" nodeType="after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left)">
                                      <p:cBhvr>
                                        <p:cTn id="41" dur="500"/>
                                        <p:tgtEl>
                                          <p:spTgt spid="17">
                                            <p:txEl>
                                              <p:pRg st="0" end="0"/>
                                            </p:txEl>
                                          </p:spTgt>
                                        </p:tgtEl>
                                      </p:cBhvr>
                                    </p:animEffect>
                                  </p:childTnLst>
                                </p:cTn>
                              </p:par>
                            </p:childTnLst>
                          </p:cTn>
                        </p:par>
                        <p:par>
                          <p:cTn id="42" fill="hold">
                            <p:stCondLst>
                              <p:cond delay="9000"/>
                            </p:stCondLst>
                            <p:childTnLst>
                              <p:par>
                                <p:cTn id="43" presetID="2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par>
                          <p:cTn id="46" fill="hold">
                            <p:stCondLst>
                              <p:cond delay="9500"/>
                            </p:stCondLst>
                            <p:childTnLst>
                              <p:par>
                                <p:cTn id="47" presetID="21" presetClass="entr" presetSubtype="1"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heel(1)">
                                      <p:cBhvr>
                                        <p:cTn id="49" dur="2000"/>
                                        <p:tgtEl>
                                          <p:spTgt spid="11"/>
                                        </p:tgtEl>
                                      </p:cBhvr>
                                    </p:animEffect>
                                  </p:childTnLst>
                                </p:cTn>
                              </p:par>
                            </p:childTnLst>
                          </p:cTn>
                        </p:par>
                        <p:par>
                          <p:cTn id="50" fill="hold">
                            <p:stCondLst>
                              <p:cond delay="11500"/>
                            </p:stCondLst>
                            <p:childTnLst>
                              <p:par>
                                <p:cTn id="51" presetID="22" presetClass="entr" presetSubtype="8" fill="hold" grpId="0" nodeType="afterEffect">
                                  <p:stCondLst>
                                    <p:cond delay="0"/>
                                  </p:stCondLst>
                                  <p:childTnLst>
                                    <p:set>
                                      <p:cBhvr>
                                        <p:cTn id="52" dur="1" fill="hold">
                                          <p:stCondLst>
                                            <p:cond delay="0"/>
                                          </p:stCondLst>
                                        </p:cTn>
                                        <p:tgtEl>
                                          <p:spTgt spid="19">
                                            <p:txEl>
                                              <p:pRg st="0" end="0"/>
                                            </p:txEl>
                                          </p:spTgt>
                                        </p:tgtEl>
                                        <p:attrNameLst>
                                          <p:attrName>style.visibility</p:attrName>
                                        </p:attrNameLst>
                                      </p:cBhvr>
                                      <p:to>
                                        <p:strVal val="visible"/>
                                      </p:to>
                                    </p:set>
                                    <p:animEffect transition="in" filter="wipe(left)">
                                      <p:cBhvr>
                                        <p:cTn id="53" dur="500"/>
                                        <p:tgtEl>
                                          <p:spTgt spid="1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1">
                                            <p:txEl>
                                              <p:pRg st="0" end="0"/>
                                            </p:txEl>
                                          </p:spTgt>
                                        </p:tgtEl>
                                        <p:attrNameLst>
                                          <p:attrName>style.visibility</p:attrName>
                                        </p:attrNameLst>
                                      </p:cBhvr>
                                      <p:to>
                                        <p:strVal val="visible"/>
                                      </p:to>
                                    </p:set>
                                    <p:animEffect transition="in" filter="fade">
                                      <p:cBhvr>
                                        <p:cTn id="58" dur="1000"/>
                                        <p:tgtEl>
                                          <p:spTgt spid="21">
                                            <p:txEl>
                                              <p:pRg st="0" end="0"/>
                                            </p:txEl>
                                          </p:spTgt>
                                        </p:tgtEl>
                                      </p:cBhvr>
                                    </p:animEffect>
                                    <p:anim calcmode="lin" valueType="num">
                                      <p:cBhvr>
                                        <p:cTn id="5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1">
                                            <p:txEl>
                                              <p:pRg st="1" end="1"/>
                                            </p:txEl>
                                          </p:spTgt>
                                        </p:tgtEl>
                                        <p:attrNameLst>
                                          <p:attrName>style.visibility</p:attrName>
                                        </p:attrNameLst>
                                      </p:cBhvr>
                                      <p:to>
                                        <p:strVal val="visible"/>
                                      </p:to>
                                    </p:set>
                                    <p:animEffect transition="in" filter="fade">
                                      <p:cBhvr>
                                        <p:cTn id="65" dur="1000"/>
                                        <p:tgtEl>
                                          <p:spTgt spid="21">
                                            <p:txEl>
                                              <p:pRg st="1" end="1"/>
                                            </p:txEl>
                                          </p:spTgt>
                                        </p:tgtEl>
                                      </p:cBhvr>
                                    </p:animEffect>
                                    <p:anim calcmode="lin" valueType="num">
                                      <p:cBhvr>
                                        <p:cTn id="66"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build="allAtOnce"/>
      <p:bldP spid="17" grpId="0" build="allAtOnce"/>
      <p:bldP spid="19" grpId="0" build="allAtOnce"/>
      <p:bldP spid="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2">
            <a:extLst>
              <a:ext uri="{FF2B5EF4-FFF2-40B4-BE49-F238E27FC236}">
                <a16:creationId xmlns:a16="http://schemas.microsoft.com/office/drawing/2014/main" id="{1C641332-D3E1-44FF-89AE-E95C947BBDAD}"/>
              </a:ext>
            </a:extLst>
          </p:cNvPr>
          <p:cNvSpPr txBox="1">
            <a:spLocks/>
          </p:cNvSpPr>
          <p:nvPr/>
        </p:nvSpPr>
        <p:spPr>
          <a:xfrm>
            <a:off x="320038" y="5122753"/>
            <a:ext cx="11109959" cy="1718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i="1" dirty="0"/>
              <a:t>How </a:t>
            </a:r>
            <a:r>
              <a:rPr lang="hr-HR" sz="2000" i="1" dirty="0" err="1"/>
              <a:t>much</a:t>
            </a:r>
            <a:r>
              <a:rPr lang="hr-HR" sz="2000" i="1" dirty="0"/>
              <a:t> do </a:t>
            </a:r>
            <a:r>
              <a:rPr lang="hr-HR" sz="2000" i="1" dirty="0" err="1"/>
              <a:t>you</a:t>
            </a:r>
            <a:r>
              <a:rPr lang="hr-HR" sz="2000" i="1" dirty="0"/>
              <a:t> </a:t>
            </a:r>
            <a:r>
              <a:rPr lang="hr-HR" sz="2000" i="1" dirty="0" err="1"/>
              <a:t>know</a:t>
            </a:r>
            <a:r>
              <a:rPr lang="hr-HR" sz="2000" i="1" dirty="0"/>
              <a:t> </a:t>
            </a:r>
            <a:r>
              <a:rPr lang="hr-HR" sz="2000" i="1" dirty="0" err="1"/>
              <a:t>about</a:t>
            </a:r>
            <a:r>
              <a:rPr lang="hr-HR" sz="2000" i="1" dirty="0"/>
              <a:t> </a:t>
            </a:r>
            <a:r>
              <a:rPr lang="hr-HR" sz="2000" i="1" dirty="0" err="1"/>
              <a:t>Halloween</a:t>
            </a:r>
            <a:endParaRPr lang="hr-HR" sz="2000" i="1" dirty="0"/>
          </a:p>
          <a:p>
            <a:pPr marL="0" indent="0">
              <a:buNone/>
            </a:pPr>
            <a:br>
              <a:rPr lang="hr-HR" sz="2000" i="1" dirty="0"/>
            </a:br>
            <a:r>
              <a:rPr lang="hr-HR" sz="2000" i="1" dirty="0">
                <a:hlinkClick r:id="rId2"/>
              </a:rPr>
              <a:t>https://wordwall.net/resource/5766162</a:t>
            </a:r>
            <a:endParaRPr lang="hr-HR" sz="2000" i="1" dirty="0"/>
          </a:p>
          <a:p>
            <a:pPr marL="0" indent="0">
              <a:buNone/>
            </a:pPr>
            <a:endParaRPr lang="hr-HR" sz="2000" i="1" dirty="0"/>
          </a:p>
        </p:txBody>
      </p:sp>
      <p:pic>
        <p:nvPicPr>
          <p:cNvPr id="1026" name="Picture 2" descr="Vidi izvornu sliku">
            <a:extLst>
              <a:ext uri="{FF2B5EF4-FFF2-40B4-BE49-F238E27FC236}">
                <a16:creationId xmlns:a16="http://schemas.microsoft.com/office/drawing/2014/main" id="{719A4F06-7F5E-4B84-BD9B-F40AE9B982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5704" y="2336730"/>
            <a:ext cx="2812188" cy="45212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di izvornu sliku">
            <a:extLst>
              <a:ext uri="{FF2B5EF4-FFF2-40B4-BE49-F238E27FC236}">
                <a16:creationId xmlns:a16="http://schemas.microsoft.com/office/drawing/2014/main" id="{EBDF0593-06FB-4124-A5F9-EF9052EFA1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1" y="599543"/>
            <a:ext cx="1573120" cy="1737187"/>
          </a:xfrm>
          <a:prstGeom prst="rect">
            <a:avLst/>
          </a:prstGeom>
          <a:noFill/>
          <a:extLst>
            <a:ext uri="{909E8E84-426E-40DD-AFC4-6F175D3DCCD1}">
              <a14:hiddenFill xmlns:a14="http://schemas.microsoft.com/office/drawing/2010/main">
                <a:solidFill>
                  <a:srgbClr val="FFFFFF"/>
                </a:solidFill>
              </a14:hiddenFill>
            </a:ext>
          </a:extLst>
        </p:spPr>
      </p:pic>
      <p:sp>
        <p:nvSpPr>
          <p:cNvPr id="18" name="Rezervirano mjesto sadržaja 2">
            <a:extLst>
              <a:ext uri="{FF2B5EF4-FFF2-40B4-BE49-F238E27FC236}">
                <a16:creationId xmlns:a16="http://schemas.microsoft.com/office/drawing/2014/main" id="{6D9B65CE-1AC9-408D-99E5-70B83548EF36}"/>
              </a:ext>
            </a:extLst>
          </p:cNvPr>
          <p:cNvSpPr txBox="1">
            <a:spLocks/>
          </p:cNvSpPr>
          <p:nvPr/>
        </p:nvSpPr>
        <p:spPr>
          <a:xfrm>
            <a:off x="274320" y="983902"/>
            <a:ext cx="11109959" cy="1718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b="1" dirty="0" err="1"/>
              <a:t>Try</a:t>
            </a:r>
            <a:r>
              <a:rPr lang="hr-HR" sz="2000" b="1" dirty="0"/>
              <a:t> to </a:t>
            </a:r>
            <a:r>
              <a:rPr lang="hr-HR" sz="2000" b="1" dirty="0" err="1"/>
              <a:t>guess</a:t>
            </a:r>
            <a:r>
              <a:rPr lang="hr-HR" sz="2000" b="1" dirty="0"/>
              <a:t> </a:t>
            </a:r>
            <a:r>
              <a:rPr lang="hr-HR" sz="2000" b="1" dirty="0" err="1"/>
              <a:t>the</a:t>
            </a:r>
            <a:r>
              <a:rPr lang="hr-HR" sz="2000" b="1" dirty="0"/>
              <a:t> </a:t>
            </a:r>
            <a:r>
              <a:rPr lang="hr-HR" sz="2000" b="1" dirty="0" err="1"/>
              <a:t>words</a:t>
            </a:r>
            <a:r>
              <a:rPr lang="hr-HR" sz="2000" b="1" dirty="0"/>
              <a:t>.</a:t>
            </a:r>
            <a:br>
              <a:rPr lang="hr-HR" sz="2000" i="1" dirty="0"/>
            </a:br>
            <a:r>
              <a:rPr lang="hr-HR" sz="2000" i="1" dirty="0">
                <a:solidFill>
                  <a:srgbClr val="0070C0"/>
                </a:solidFill>
              </a:rPr>
              <a:t>Pokušaj odgonetni riječ vezanu za </a:t>
            </a:r>
            <a:r>
              <a:rPr lang="hr-HR" sz="2000" i="1" dirty="0" err="1">
                <a:solidFill>
                  <a:srgbClr val="0070C0"/>
                </a:solidFill>
              </a:rPr>
              <a:t>Halloween</a:t>
            </a:r>
            <a:r>
              <a:rPr lang="hr-HR" sz="2000" i="1" dirty="0"/>
              <a:t>.</a:t>
            </a:r>
          </a:p>
          <a:p>
            <a:pPr marL="0" indent="0">
              <a:buNone/>
            </a:pPr>
            <a:endParaRPr lang="hr-HR" sz="2000" i="1" dirty="0"/>
          </a:p>
        </p:txBody>
      </p:sp>
      <p:sp>
        <p:nvSpPr>
          <p:cNvPr id="19" name="Rezervirano mjesto sadržaja 2">
            <a:extLst>
              <a:ext uri="{FF2B5EF4-FFF2-40B4-BE49-F238E27FC236}">
                <a16:creationId xmlns:a16="http://schemas.microsoft.com/office/drawing/2014/main" id="{82B86A44-511A-4AC6-BCCB-363768F7F2DE}"/>
              </a:ext>
            </a:extLst>
          </p:cNvPr>
          <p:cNvSpPr txBox="1">
            <a:spLocks/>
          </p:cNvSpPr>
          <p:nvPr/>
        </p:nvSpPr>
        <p:spPr>
          <a:xfrm>
            <a:off x="320038" y="1968809"/>
            <a:ext cx="5509261" cy="239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400" b="1" dirty="0"/>
              <a:t>1 </a:t>
            </a:r>
            <a:r>
              <a:rPr lang="en-US" sz="2400" b="1" dirty="0"/>
              <a:t>a red fruit that is good for your teeth</a:t>
            </a:r>
            <a:endParaRPr lang="hr-HR" sz="2400" b="1" dirty="0"/>
          </a:p>
          <a:p>
            <a:pPr marL="0" indent="0">
              <a:buNone/>
            </a:pPr>
            <a:r>
              <a:rPr lang="hr-HR" sz="2400" b="1" dirty="0"/>
              <a:t>2 </a:t>
            </a:r>
            <a:r>
              <a:rPr lang="en-US" sz="2400" b="1" dirty="0"/>
              <a:t>clothes you wear when you want to </a:t>
            </a:r>
            <a:br>
              <a:rPr lang="hr-HR" sz="2400" b="1" dirty="0"/>
            </a:br>
            <a:r>
              <a:rPr lang="hr-HR" sz="2400" b="1" dirty="0"/>
              <a:t>    </a:t>
            </a:r>
            <a:r>
              <a:rPr lang="en-US" sz="2400" b="1" dirty="0"/>
              <a:t>look like someone else </a:t>
            </a:r>
            <a:endParaRPr lang="hr-HR" sz="2400" b="1" dirty="0"/>
          </a:p>
          <a:p>
            <a:pPr marL="0" indent="0">
              <a:buNone/>
            </a:pPr>
            <a:r>
              <a:rPr lang="hr-HR" sz="2400" b="1" dirty="0"/>
              <a:t>3 </a:t>
            </a:r>
            <a:r>
              <a:rPr lang="en-US" sz="2400" b="1" dirty="0"/>
              <a:t>chocolate, cakes, biscuits are</a:t>
            </a:r>
            <a:r>
              <a:rPr lang="hr-HR" sz="2400" b="1" dirty="0"/>
              <a:t>…</a:t>
            </a:r>
            <a:r>
              <a:rPr lang="en-US" sz="2400" b="1" dirty="0"/>
              <a:t> </a:t>
            </a:r>
            <a:endParaRPr lang="hr-HR" sz="2400" b="1" dirty="0"/>
          </a:p>
          <a:p>
            <a:pPr marL="0" indent="0">
              <a:buNone/>
            </a:pPr>
            <a:r>
              <a:rPr lang="hr-HR" sz="2400" b="1" dirty="0"/>
              <a:t>4 </a:t>
            </a:r>
            <a:r>
              <a:rPr lang="en-US" sz="2400" b="1" dirty="0"/>
              <a:t>a big round orange vegetable</a:t>
            </a:r>
            <a:endParaRPr lang="hr-HR" sz="2400" b="1" dirty="0"/>
          </a:p>
          <a:p>
            <a:pPr marL="0" indent="0">
              <a:buNone/>
            </a:pPr>
            <a:endParaRPr lang="hr-HR" sz="2000" i="1" dirty="0"/>
          </a:p>
        </p:txBody>
      </p:sp>
      <p:sp>
        <p:nvSpPr>
          <p:cNvPr id="20" name="Rezervirano mjesto sadržaja 2">
            <a:extLst>
              <a:ext uri="{FF2B5EF4-FFF2-40B4-BE49-F238E27FC236}">
                <a16:creationId xmlns:a16="http://schemas.microsoft.com/office/drawing/2014/main" id="{314EA133-EF19-4992-8596-DDF6EF1045C4}"/>
              </a:ext>
            </a:extLst>
          </p:cNvPr>
          <p:cNvSpPr txBox="1">
            <a:spLocks/>
          </p:cNvSpPr>
          <p:nvPr/>
        </p:nvSpPr>
        <p:spPr>
          <a:xfrm>
            <a:off x="5638277" y="1996805"/>
            <a:ext cx="5509261" cy="239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400" b="1" dirty="0">
                <a:solidFill>
                  <a:srgbClr val="FF0000"/>
                </a:solidFill>
              </a:rPr>
              <a:t>AN APPLE</a:t>
            </a:r>
          </a:p>
          <a:p>
            <a:pPr marL="0" indent="0">
              <a:buNone/>
            </a:pPr>
            <a:endParaRPr lang="hr-HR" sz="2000" i="1" dirty="0">
              <a:solidFill>
                <a:srgbClr val="FF0000"/>
              </a:solidFill>
            </a:endParaRPr>
          </a:p>
        </p:txBody>
      </p:sp>
      <p:sp>
        <p:nvSpPr>
          <p:cNvPr id="23" name="Rezervirano mjesto sadržaja 2">
            <a:extLst>
              <a:ext uri="{FF2B5EF4-FFF2-40B4-BE49-F238E27FC236}">
                <a16:creationId xmlns:a16="http://schemas.microsoft.com/office/drawing/2014/main" id="{347DC2E8-87BB-4A48-8DC3-06B7B7C8FD34}"/>
              </a:ext>
            </a:extLst>
          </p:cNvPr>
          <p:cNvSpPr txBox="1">
            <a:spLocks/>
          </p:cNvSpPr>
          <p:nvPr/>
        </p:nvSpPr>
        <p:spPr>
          <a:xfrm>
            <a:off x="5649707" y="2493400"/>
            <a:ext cx="5509261" cy="239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400" b="1" dirty="0">
                <a:solidFill>
                  <a:srgbClr val="FF0000"/>
                </a:solidFill>
              </a:rPr>
              <a:t>A COSTUME </a:t>
            </a:r>
          </a:p>
          <a:p>
            <a:pPr marL="0" indent="0">
              <a:buNone/>
            </a:pPr>
            <a:endParaRPr lang="hr-HR" sz="2000" i="1" dirty="0">
              <a:solidFill>
                <a:srgbClr val="FF0000"/>
              </a:solidFill>
            </a:endParaRPr>
          </a:p>
        </p:txBody>
      </p:sp>
      <p:sp>
        <p:nvSpPr>
          <p:cNvPr id="24" name="Rezervirano mjesto sadržaja 2">
            <a:extLst>
              <a:ext uri="{FF2B5EF4-FFF2-40B4-BE49-F238E27FC236}">
                <a16:creationId xmlns:a16="http://schemas.microsoft.com/office/drawing/2014/main" id="{D6744D23-0FE7-4EB4-9846-EF8209C3C65D}"/>
              </a:ext>
            </a:extLst>
          </p:cNvPr>
          <p:cNvSpPr txBox="1">
            <a:spLocks/>
          </p:cNvSpPr>
          <p:nvPr/>
        </p:nvSpPr>
        <p:spPr>
          <a:xfrm>
            <a:off x="5626847" y="3218547"/>
            <a:ext cx="5509261" cy="239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400" b="1" dirty="0">
                <a:solidFill>
                  <a:srgbClr val="FF0000"/>
                </a:solidFill>
              </a:rPr>
              <a:t>SWEETS</a:t>
            </a:r>
          </a:p>
          <a:p>
            <a:pPr marL="0" indent="0">
              <a:buNone/>
            </a:pPr>
            <a:endParaRPr lang="hr-HR" sz="2000" i="1" dirty="0">
              <a:solidFill>
                <a:srgbClr val="FF0000"/>
              </a:solidFill>
            </a:endParaRPr>
          </a:p>
        </p:txBody>
      </p:sp>
      <p:sp>
        <p:nvSpPr>
          <p:cNvPr id="25" name="Rezervirano mjesto sadržaja 2">
            <a:extLst>
              <a:ext uri="{FF2B5EF4-FFF2-40B4-BE49-F238E27FC236}">
                <a16:creationId xmlns:a16="http://schemas.microsoft.com/office/drawing/2014/main" id="{651E80A7-F2E6-4F0E-8720-461F9D64530B}"/>
              </a:ext>
            </a:extLst>
          </p:cNvPr>
          <p:cNvSpPr txBox="1">
            <a:spLocks/>
          </p:cNvSpPr>
          <p:nvPr/>
        </p:nvSpPr>
        <p:spPr>
          <a:xfrm>
            <a:off x="5603987" y="3714954"/>
            <a:ext cx="5509261" cy="239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400" b="1" dirty="0">
                <a:solidFill>
                  <a:srgbClr val="FF0000"/>
                </a:solidFill>
              </a:rPr>
              <a:t>A PUMPKIN</a:t>
            </a:r>
          </a:p>
          <a:p>
            <a:pPr marL="0" indent="0">
              <a:buNone/>
            </a:pPr>
            <a:endParaRPr lang="hr-HR" sz="2000" i="1" dirty="0">
              <a:solidFill>
                <a:srgbClr val="FF0000"/>
              </a:solidFill>
            </a:endParaRPr>
          </a:p>
        </p:txBody>
      </p:sp>
      <p:sp>
        <p:nvSpPr>
          <p:cNvPr id="26" name="Rezervirano mjesto sadržaja 2">
            <a:extLst>
              <a:ext uri="{FF2B5EF4-FFF2-40B4-BE49-F238E27FC236}">
                <a16:creationId xmlns:a16="http://schemas.microsoft.com/office/drawing/2014/main" id="{D6DD85A4-6BE1-4D81-A59F-2718038F179E}"/>
              </a:ext>
            </a:extLst>
          </p:cNvPr>
          <p:cNvSpPr txBox="1">
            <a:spLocks/>
          </p:cNvSpPr>
          <p:nvPr/>
        </p:nvSpPr>
        <p:spPr>
          <a:xfrm>
            <a:off x="228599" y="4634644"/>
            <a:ext cx="11109959" cy="1718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hr-HR" sz="2000" i="1" dirty="0"/>
          </a:p>
        </p:txBody>
      </p:sp>
    </p:spTree>
    <p:extLst>
      <p:ext uri="{BB962C8B-B14F-4D97-AF65-F5344CB8AC3E}">
        <p14:creationId xmlns:p14="http://schemas.microsoft.com/office/powerpoint/2010/main" val="1885293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nodePh="1">
                                  <p:stCondLst>
                                    <p:cond delay="0"/>
                                  </p:stCondLst>
                                  <p:endCondLst>
                                    <p:cond evt="begin" delay="0">
                                      <p:tn val="47"/>
                                    </p:cond>
                                  </p:end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p:bldP spid="20" grpId="0"/>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zervirano mjesto sadržaja 2">
            <a:extLst>
              <a:ext uri="{FF2B5EF4-FFF2-40B4-BE49-F238E27FC236}">
                <a16:creationId xmlns:a16="http://schemas.microsoft.com/office/drawing/2014/main" id="{FC6A885A-5DA8-45A5-A48D-A86868275C73}"/>
              </a:ext>
            </a:extLst>
          </p:cNvPr>
          <p:cNvSpPr txBox="1">
            <a:spLocks/>
          </p:cNvSpPr>
          <p:nvPr/>
        </p:nvSpPr>
        <p:spPr>
          <a:xfrm>
            <a:off x="94524" y="591460"/>
            <a:ext cx="9441180" cy="6704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hr-HR" sz="2000" i="1" dirty="0"/>
            </a:br>
            <a:endParaRPr lang="hr-HR" sz="2000" i="1" dirty="0"/>
          </a:p>
          <a:p>
            <a:pPr marL="0" indent="0">
              <a:buNone/>
            </a:pPr>
            <a:r>
              <a:rPr lang="en-US" sz="2000" dirty="0"/>
              <a:t>Halloween is an autumn holiday for children. It means “holy evening”, and in the UK and America, they celebrate it on the last day of October, the evening before All Saints’ Day.</a:t>
            </a:r>
          </a:p>
          <a:p>
            <a:pPr marL="0" indent="0">
              <a:buNone/>
            </a:pPr>
            <a:r>
              <a:rPr lang="en-US" sz="2000" dirty="0"/>
              <a:t>Legend says that the veil between our world and the spirit world is the thinnest on Halloween and that the ghosts of the deceased can mingle with the living.</a:t>
            </a:r>
          </a:p>
          <a:p>
            <a:pPr marL="0" indent="0">
              <a:buNone/>
            </a:pPr>
            <a:r>
              <a:rPr lang="en-US" sz="2000" dirty="0"/>
              <a:t>Children often dress up as witches, vampires, ghosts, mummies and other scary creatures. In their costumes, they go from house to house - trick-or-treating. They knock on the door and say “</a:t>
            </a:r>
            <a:r>
              <a:rPr lang="hr-HR" sz="2000" dirty="0"/>
              <a:t>T</a:t>
            </a:r>
            <a:r>
              <a:rPr lang="en-US" sz="2000" dirty="0"/>
              <a:t>rick or treat?”. That treat is usually a candy. If the person who answers the door doesn't give children the treat, they play a trick on that person.</a:t>
            </a:r>
          </a:p>
          <a:p>
            <a:pPr marL="0" indent="0">
              <a:buNone/>
            </a:pPr>
            <a:r>
              <a:rPr lang="en-US" sz="2000" dirty="0"/>
              <a:t>On Halloween, children cut faces in the large orange pumpkins and put lights or candles inside. These pumpkins are called “jack-o’-lanterns”, which means “Jack of the lantern”. </a:t>
            </a:r>
          </a:p>
          <a:p>
            <a:pPr marL="0" indent="0">
              <a:buNone/>
            </a:pPr>
            <a:r>
              <a:rPr lang="en-US" sz="2000" dirty="0"/>
              <a:t>Children also play their </a:t>
            </a:r>
            <a:r>
              <a:rPr lang="en-US" sz="2000" dirty="0" err="1"/>
              <a:t>favourite</a:t>
            </a:r>
            <a:r>
              <a:rPr lang="en-US" sz="2000" dirty="0"/>
              <a:t> Halloween game – </a:t>
            </a:r>
            <a:r>
              <a:rPr lang="hr-HR" sz="2000" i="1" dirty="0"/>
              <a:t>B</a:t>
            </a:r>
            <a:r>
              <a:rPr lang="en-US" sz="2000" i="1" dirty="0" err="1"/>
              <a:t>obbing</a:t>
            </a:r>
            <a:r>
              <a:rPr lang="en-US" sz="2000" i="1" dirty="0"/>
              <a:t> for apples</a:t>
            </a:r>
            <a:r>
              <a:rPr lang="en-US" sz="2000" dirty="0"/>
              <a:t>. They fill a tub or a large basin with water and put apples in the water.  Apples float on the surface and children try to catch the apple with their teeth. </a:t>
            </a:r>
          </a:p>
          <a:p>
            <a:pPr marL="0" indent="0">
              <a:buNone/>
            </a:pPr>
            <a:r>
              <a:rPr lang="en-US" sz="2000" dirty="0"/>
              <a:t>In America, it is quite popular to have a Halloween costume party. Teenagers watch horror movies, listen to music or tell each other ghost stories. Visiting haunted houses is also popular on Halloween. </a:t>
            </a:r>
          </a:p>
          <a:p>
            <a:pPr marL="0" indent="0">
              <a:buNone/>
            </a:pPr>
            <a:endParaRPr lang="hr-HR" sz="2000" i="1" dirty="0"/>
          </a:p>
        </p:txBody>
      </p:sp>
      <p:pic>
        <p:nvPicPr>
          <p:cNvPr id="1026" name="Picture 2" descr="Vidi izvornu sliku">
            <a:extLst>
              <a:ext uri="{FF2B5EF4-FFF2-40B4-BE49-F238E27FC236}">
                <a16:creationId xmlns:a16="http://schemas.microsoft.com/office/drawing/2014/main" id="{719A4F06-7F5E-4B84-BD9B-F40AE9B982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5704" y="2336730"/>
            <a:ext cx="2812188" cy="45212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di izvornu sliku">
            <a:extLst>
              <a:ext uri="{FF2B5EF4-FFF2-40B4-BE49-F238E27FC236}">
                <a16:creationId xmlns:a16="http://schemas.microsoft.com/office/drawing/2014/main" id="{7A91C4FB-CB60-4A80-8421-5B75BD7C74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3434" y="-1079705"/>
            <a:ext cx="2402851" cy="240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1264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500" fill="hold"/>
                                        <p:tgtEl>
                                          <p:spTgt spid="2052"/>
                                        </p:tgtEl>
                                        <p:attrNameLst>
                                          <p:attrName>ppt_w</p:attrName>
                                        </p:attrNameLst>
                                      </p:cBhvr>
                                      <p:tavLst>
                                        <p:tav tm="0">
                                          <p:val>
                                            <p:fltVal val="0"/>
                                          </p:val>
                                        </p:tav>
                                        <p:tav tm="100000">
                                          <p:val>
                                            <p:strVal val="#ppt_w"/>
                                          </p:val>
                                        </p:tav>
                                      </p:tavLst>
                                    </p:anim>
                                    <p:anim calcmode="lin" valueType="num">
                                      <p:cBhvr>
                                        <p:cTn id="13" dur="500" fill="hold"/>
                                        <p:tgtEl>
                                          <p:spTgt spid="2052"/>
                                        </p:tgtEl>
                                        <p:attrNameLst>
                                          <p:attrName>ppt_h</p:attrName>
                                        </p:attrNameLst>
                                      </p:cBhvr>
                                      <p:tavLst>
                                        <p:tav tm="0">
                                          <p:val>
                                            <p:fltVal val="0"/>
                                          </p:val>
                                        </p:tav>
                                        <p:tav tm="100000">
                                          <p:val>
                                            <p:strVal val="#ppt_h"/>
                                          </p:val>
                                        </p:tav>
                                      </p:tavLst>
                                    </p:anim>
                                    <p:animEffect transition="in" filter="fade">
                                      <p:cBhvr>
                                        <p:cTn id="1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2">
            <a:extLst>
              <a:ext uri="{FF2B5EF4-FFF2-40B4-BE49-F238E27FC236}">
                <a16:creationId xmlns:a16="http://schemas.microsoft.com/office/drawing/2014/main" id="{1C641332-D3E1-44FF-89AE-E95C947BBDAD}"/>
              </a:ext>
            </a:extLst>
          </p:cNvPr>
          <p:cNvSpPr txBox="1">
            <a:spLocks/>
          </p:cNvSpPr>
          <p:nvPr/>
        </p:nvSpPr>
        <p:spPr>
          <a:xfrm>
            <a:off x="274320" y="99431"/>
            <a:ext cx="11109959" cy="1718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hr-HR" sz="2000" i="1" dirty="0"/>
          </a:p>
        </p:txBody>
      </p:sp>
      <p:sp>
        <p:nvSpPr>
          <p:cNvPr id="8" name="Rezervirano mjesto sadržaja 2">
            <a:extLst>
              <a:ext uri="{FF2B5EF4-FFF2-40B4-BE49-F238E27FC236}">
                <a16:creationId xmlns:a16="http://schemas.microsoft.com/office/drawing/2014/main" id="{FC6A885A-5DA8-45A5-A48D-A86868275C73}"/>
              </a:ext>
            </a:extLst>
          </p:cNvPr>
          <p:cNvSpPr txBox="1">
            <a:spLocks/>
          </p:cNvSpPr>
          <p:nvPr/>
        </p:nvSpPr>
        <p:spPr>
          <a:xfrm>
            <a:off x="274321" y="844950"/>
            <a:ext cx="9441180" cy="6298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b="1" dirty="0"/>
              <a:t>Are </a:t>
            </a:r>
            <a:r>
              <a:rPr lang="hr-HR" sz="2000" b="1" dirty="0" err="1"/>
              <a:t>these</a:t>
            </a:r>
            <a:r>
              <a:rPr lang="hr-HR" sz="2000" b="1" dirty="0"/>
              <a:t> </a:t>
            </a:r>
            <a:r>
              <a:rPr lang="hr-HR" sz="2000" b="1" dirty="0" err="1"/>
              <a:t>statements</a:t>
            </a:r>
            <a:r>
              <a:rPr lang="hr-HR" sz="2000" b="1" dirty="0"/>
              <a:t> TRUE </a:t>
            </a:r>
            <a:r>
              <a:rPr lang="hr-HR" sz="2000" b="1" dirty="0" err="1"/>
              <a:t>or</a:t>
            </a:r>
            <a:r>
              <a:rPr lang="hr-HR" sz="2000" b="1" dirty="0"/>
              <a:t> FALSE?</a:t>
            </a:r>
            <a:br>
              <a:rPr lang="hr-HR" sz="2000" i="1" dirty="0"/>
            </a:br>
            <a:endParaRPr lang="hr-HR" sz="2000" i="1" dirty="0"/>
          </a:p>
          <a:p>
            <a:pPr marL="0" indent="0">
              <a:buNone/>
            </a:pPr>
            <a:r>
              <a:rPr lang="en-US" sz="2000" b="1" dirty="0"/>
              <a:t>Halloween is a</a:t>
            </a:r>
            <a:r>
              <a:rPr lang="hr-HR" sz="2000" b="1" dirty="0"/>
              <a:t> </a:t>
            </a:r>
            <a:r>
              <a:rPr lang="hr-HR" sz="2000" b="1" dirty="0" err="1"/>
              <a:t>winter</a:t>
            </a:r>
            <a:r>
              <a:rPr lang="hr-HR" sz="2000" b="1" dirty="0"/>
              <a:t> </a:t>
            </a:r>
            <a:r>
              <a:rPr lang="en-US" sz="2000" b="1" dirty="0"/>
              <a:t>holiday for children. </a:t>
            </a:r>
            <a:endParaRPr lang="hr-HR" sz="2000" b="1" dirty="0"/>
          </a:p>
          <a:p>
            <a:pPr marL="0" indent="0">
              <a:buNone/>
            </a:pPr>
            <a:endParaRPr lang="hr-HR" sz="2000" b="1" dirty="0"/>
          </a:p>
          <a:p>
            <a:pPr marL="0" indent="0">
              <a:buNone/>
            </a:pPr>
            <a:r>
              <a:rPr lang="hr-HR" sz="2000" b="1" dirty="0" err="1"/>
              <a:t>Halloween</a:t>
            </a:r>
            <a:r>
              <a:rPr lang="hr-HR" sz="2000" b="1" dirty="0"/>
              <a:t> </a:t>
            </a:r>
            <a:r>
              <a:rPr lang="hr-HR" sz="2000" b="1" dirty="0" err="1"/>
              <a:t>is</a:t>
            </a:r>
            <a:r>
              <a:rPr lang="hr-HR" sz="2000" b="1" dirty="0"/>
              <a:t> </a:t>
            </a:r>
            <a:r>
              <a:rPr lang="hr-HR" sz="2000" b="1" dirty="0" err="1"/>
              <a:t>celebrated</a:t>
            </a:r>
            <a:r>
              <a:rPr lang="hr-HR" sz="2000" b="1" dirty="0"/>
              <a:t> on </a:t>
            </a:r>
            <a:r>
              <a:rPr lang="hr-HR" sz="2000" b="1" dirty="0" err="1"/>
              <a:t>the</a:t>
            </a:r>
            <a:r>
              <a:rPr lang="hr-HR" sz="2000" b="1" dirty="0"/>
              <a:t> 30th </a:t>
            </a:r>
            <a:r>
              <a:rPr lang="hr-HR" sz="2000" b="1" dirty="0" err="1"/>
              <a:t>of</a:t>
            </a:r>
            <a:r>
              <a:rPr lang="hr-HR" sz="2000" b="1" dirty="0"/>
              <a:t> </a:t>
            </a:r>
            <a:r>
              <a:rPr lang="hr-HR" sz="2000" b="1" dirty="0" err="1"/>
              <a:t>October</a:t>
            </a:r>
            <a:r>
              <a:rPr lang="en-US" sz="2000" b="1" dirty="0"/>
              <a:t>.</a:t>
            </a:r>
            <a:endParaRPr lang="hr-HR" sz="2000" b="1" dirty="0"/>
          </a:p>
          <a:p>
            <a:pPr marL="0" indent="0">
              <a:buNone/>
            </a:pPr>
            <a:endParaRPr lang="en-US" sz="2000" b="1" dirty="0"/>
          </a:p>
          <a:p>
            <a:pPr marL="0" indent="0">
              <a:buNone/>
            </a:pPr>
            <a:r>
              <a:rPr lang="en-US" sz="2000" b="1" dirty="0"/>
              <a:t>Children dress up as witches, vampires, ghosts, mummies and other scary creatures.</a:t>
            </a:r>
            <a:endParaRPr lang="hr-HR" sz="2000" b="1" dirty="0"/>
          </a:p>
          <a:p>
            <a:pPr marL="0" indent="0">
              <a:buNone/>
            </a:pPr>
            <a:r>
              <a:rPr lang="en-US" sz="2000" b="1" dirty="0"/>
              <a:t> </a:t>
            </a:r>
            <a:endParaRPr lang="hr-HR" sz="2000" b="1" dirty="0"/>
          </a:p>
          <a:p>
            <a:pPr marL="0" indent="0">
              <a:buNone/>
            </a:pPr>
            <a:r>
              <a:rPr lang="hr-HR" sz="2000" b="1" dirty="0" err="1"/>
              <a:t>They</a:t>
            </a:r>
            <a:r>
              <a:rPr lang="hr-HR" sz="2000" b="1" dirty="0"/>
              <a:t> </a:t>
            </a:r>
            <a:r>
              <a:rPr lang="hr-HR" sz="2000" b="1" dirty="0" err="1"/>
              <a:t>go</a:t>
            </a:r>
            <a:r>
              <a:rPr lang="hr-HR" sz="2000" b="1" dirty="0"/>
              <a:t> </a:t>
            </a:r>
            <a:r>
              <a:rPr lang="en-US" sz="2000" b="1" dirty="0"/>
              <a:t>trick-or-treating. </a:t>
            </a:r>
            <a:endParaRPr lang="hr-HR" sz="2000" b="1" dirty="0"/>
          </a:p>
          <a:p>
            <a:pPr marL="0" indent="0">
              <a:buNone/>
            </a:pPr>
            <a:endParaRPr lang="hr-HR" sz="2000" b="1" dirty="0"/>
          </a:p>
          <a:p>
            <a:pPr marL="0" indent="0">
              <a:buNone/>
            </a:pPr>
            <a:r>
              <a:rPr lang="en-US" sz="2000" b="1" dirty="0"/>
              <a:t>On Halloween, children cut faces in the large </a:t>
            </a:r>
            <a:r>
              <a:rPr lang="hr-HR" sz="2000" b="1" dirty="0" err="1"/>
              <a:t>green</a:t>
            </a:r>
            <a:r>
              <a:rPr lang="hr-HR" sz="2000" b="1" dirty="0"/>
              <a:t> </a:t>
            </a:r>
            <a:r>
              <a:rPr lang="hr-HR" sz="2000" b="1" dirty="0" err="1"/>
              <a:t>watermelons</a:t>
            </a:r>
            <a:r>
              <a:rPr lang="en-US" sz="2000" b="1" dirty="0"/>
              <a:t>. </a:t>
            </a:r>
            <a:endParaRPr lang="hr-HR" sz="2000" b="1" dirty="0"/>
          </a:p>
          <a:p>
            <a:pPr marL="0" indent="0">
              <a:buNone/>
            </a:pPr>
            <a:endParaRPr lang="hr-HR" sz="2000" b="1" dirty="0"/>
          </a:p>
          <a:p>
            <a:pPr marL="0" indent="0">
              <a:buNone/>
            </a:pPr>
            <a:r>
              <a:rPr lang="en-US" sz="2000" b="1" dirty="0"/>
              <a:t>Children also play bobbing for </a:t>
            </a:r>
            <a:r>
              <a:rPr lang="hr-HR" sz="2000" b="1" dirty="0" err="1"/>
              <a:t>carrots</a:t>
            </a:r>
            <a:r>
              <a:rPr lang="en-US" sz="2000" b="1" dirty="0"/>
              <a:t>. </a:t>
            </a:r>
            <a:endParaRPr lang="hr-HR" sz="2000" b="1" dirty="0"/>
          </a:p>
          <a:p>
            <a:pPr marL="0" indent="0">
              <a:buNone/>
            </a:pPr>
            <a:endParaRPr lang="hr-HR" sz="2000" b="1" dirty="0"/>
          </a:p>
          <a:p>
            <a:pPr marL="0" indent="0">
              <a:buNone/>
            </a:pPr>
            <a:endParaRPr lang="hr-HR" sz="2000" i="1" dirty="0"/>
          </a:p>
        </p:txBody>
      </p:sp>
      <p:pic>
        <p:nvPicPr>
          <p:cNvPr id="1026" name="Picture 2" descr="Vidi izvornu sliku">
            <a:extLst>
              <a:ext uri="{FF2B5EF4-FFF2-40B4-BE49-F238E27FC236}">
                <a16:creationId xmlns:a16="http://schemas.microsoft.com/office/drawing/2014/main" id="{719A4F06-7F5E-4B84-BD9B-F40AE9B982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5704" y="2336730"/>
            <a:ext cx="2812188" cy="45212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di izvornu sliku">
            <a:extLst>
              <a:ext uri="{FF2B5EF4-FFF2-40B4-BE49-F238E27FC236}">
                <a16:creationId xmlns:a16="http://schemas.microsoft.com/office/drawing/2014/main" id="{EBDF0593-06FB-4124-A5F9-EF9052EFA1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1" y="599543"/>
            <a:ext cx="1573120" cy="1737187"/>
          </a:xfrm>
          <a:prstGeom prst="rect">
            <a:avLst/>
          </a:prstGeom>
          <a:noFill/>
          <a:extLst>
            <a:ext uri="{909E8E84-426E-40DD-AFC4-6F175D3DCCD1}">
              <a14:hiddenFill xmlns:a14="http://schemas.microsoft.com/office/drawing/2010/main">
                <a:solidFill>
                  <a:srgbClr val="FFFFFF"/>
                </a:solidFill>
              </a14:hiddenFill>
            </a:ext>
          </a:extLst>
        </p:spPr>
      </p:pic>
      <p:sp>
        <p:nvSpPr>
          <p:cNvPr id="6" name="Rezervirano mjesto sadržaja 2">
            <a:extLst>
              <a:ext uri="{FF2B5EF4-FFF2-40B4-BE49-F238E27FC236}">
                <a16:creationId xmlns:a16="http://schemas.microsoft.com/office/drawing/2014/main" id="{215A382E-34D9-476C-AF33-B2F80CAD44D1}"/>
              </a:ext>
            </a:extLst>
          </p:cNvPr>
          <p:cNvSpPr txBox="1">
            <a:spLocks/>
          </p:cNvSpPr>
          <p:nvPr/>
        </p:nvSpPr>
        <p:spPr>
          <a:xfrm>
            <a:off x="274321" y="1891021"/>
            <a:ext cx="9441180" cy="6298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FF0000"/>
                </a:solidFill>
              </a:rPr>
              <a:t>Halloween is a</a:t>
            </a:r>
            <a:r>
              <a:rPr lang="hr-HR" sz="2000" b="1" dirty="0">
                <a:solidFill>
                  <a:srgbClr val="FF0000"/>
                </a:solidFill>
              </a:rPr>
              <a:t>n </a:t>
            </a:r>
            <a:r>
              <a:rPr lang="hr-HR" sz="2000" b="1" dirty="0" err="1">
                <a:solidFill>
                  <a:srgbClr val="FF0000"/>
                </a:solidFill>
              </a:rPr>
              <a:t>autumn</a:t>
            </a:r>
            <a:r>
              <a:rPr lang="hr-HR" sz="2000" b="1" dirty="0">
                <a:solidFill>
                  <a:srgbClr val="FF0000"/>
                </a:solidFill>
              </a:rPr>
              <a:t> </a:t>
            </a:r>
            <a:r>
              <a:rPr lang="en-US" sz="2000" b="1" dirty="0">
                <a:solidFill>
                  <a:srgbClr val="FF0000"/>
                </a:solidFill>
              </a:rPr>
              <a:t>holiday for children. </a:t>
            </a:r>
            <a:endParaRPr lang="hr-HR" sz="2000" b="1" dirty="0">
              <a:solidFill>
                <a:srgbClr val="FF0000"/>
              </a:solidFill>
            </a:endParaRPr>
          </a:p>
          <a:p>
            <a:pPr marL="0" indent="0">
              <a:buNone/>
            </a:pPr>
            <a:endParaRPr lang="hr-HR" sz="2000" b="1" dirty="0">
              <a:solidFill>
                <a:srgbClr val="FF0000"/>
              </a:solidFill>
            </a:endParaRPr>
          </a:p>
          <a:p>
            <a:pPr marL="0" indent="0">
              <a:buNone/>
            </a:pPr>
            <a:r>
              <a:rPr lang="hr-HR" sz="2000" b="1" dirty="0" err="1">
                <a:solidFill>
                  <a:srgbClr val="FF0000"/>
                </a:solidFill>
              </a:rPr>
              <a:t>Halloween</a:t>
            </a:r>
            <a:r>
              <a:rPr lang="hr-HR" sz="2000" b="1" dirty="0">
                <a:solidFill>
                  <a:srgbClr val="FF0000"/>
                </a:solidFill>
              </a:rPr>
              <a:t> </a:t>
            </a:r>
            <a:r>
              <a:rPr lang="hr-HR" sz="2000" b="1" dirty="0" err="1">
                <a:solidFill>
                  <a:srgbClr val="FF0000"/>
                </a:solidFill>
              </a:rPr>
              <a:t>is</a:t>
            </a:r>
            <a:r>
              <a:rPr lang="hr-HR" sz="2000" b="1" dirty="0">
                <a:solidFill>
                  <a:srgbClr val="FF0000"/>
                </a:solidFill>
              </a:rPr>
              <a:t> </a:t>
            </a:r>
            <a:r>
              <a:rPr lang="hr-HR" sz="2000" b="1" dirty="0" err="1">
                <a:solidFill>
                  <a:srgbClr val="FF0000"/>
                </a:solidFill>
              </a:rPr>
              <a:t>celebrated</a:t>
            </a:r>
            <a:r>
              <a:rPr lang="hr-HR" sz="2000" b="1" dirty="0">
                <a:solidFill>
                  <a:srgbClr val="FF0000"/>
                </a:solidFill>
              </a:rPr>
              <a:t> on </a:t>
            </a:r>
            <a:r>
              <a:rPr lang="hr-HR" sz="2000" b="1" dirty="0" err="1">
                <a:solidFill>
                  <a:srgbClr val="FF0000"/>
                </a:solidFill>
              </a:rPr>
              <a:t>the</a:t>
            </a:r>
            <a:r>
              <a:rPr lang="hr-HR" sz="2000" b="1" dirty="0">
                <a:solidFill>
                  <a:srgbClr val="FF0000"/>
                </a:solidFill>
              </a:rPr>
              <a:t> 31st </a:t>
            </a:r>
            <a:r>
              <a:rPr lang="hr-HR" sz="2000" b="1" dirty="0" err="1">
                <a:solidFill>
                  <a:srgbClr val="FF0000"/>
                </a:solidFill>
              </a:rPr>
              <a:t>of</a:t>
            </a:r>
            <a:r>
              <a:rPr lang="hr-HR" sz="2000" b="1" dirty="0">
                <a:solidFill>
                  <a:srgbClr val="FF0000"/>
                </a:solidFill>
              </a:rPr>
              <a:t> </a:t>
            </a:r>
            <a:r>
              <a:rPr lang="hr-HR" sz="2000" b="1" dirty="0" err="1">
                <a:solidFill>
                  <a:srgbClr val="FF0000"/>
                </a:solidFill>
              </a:rPr>
              <a:t>October</a:t>
            </a:r>
            <a:r>
              <a:rPr lang="en-US" sz="2000" b="1" dirty="0">
                <a:solidFill>
                  <a:srgbClr val="FF0000"/>
                </a:solidFill>
              </a:rPr>
              <a:t>.</a:t>
            </a:r>
            <a:endParaRPr lang="hr-HR" sz="2000" b="1" dirty="0">
              <a:solidFill>
                <a:srgbClr val="FF0000"/>
              </a:solidFill>
            </a:endParaRPr>
          </a:p>
          <a:p>
            <a:pPr marL="0" indent="0">
              <a:buNone/>
            </a:pPr>
            <a:endParaRPr lang="hr-HR" sz="2000" i="1" dirty="0"/>
          </a:p>
        </p:txBody>
      </p:sp>
      <p:sp>
        <p:nvSpPr>
          <p:cNvPr id="9" name="Rezervirano mjesto sadržaja 2">
            <a:extLst>
              <a:ext uri="{FF2B5EF4-FFF2-40B4-BE49-F238E27FC236}">
                <a16:creationId xmlns:a16="http://schemas.microsoft.com/office/drawing/2014/main" id="{03FC3293-579C-46C1-A289-5FE092F536FE}"/>
              </a:ext>
            </a:extLst>
          </p:cNvPr>
          <p:cNvSpPr txBox="1">
            <a:spLocks/>
          </p:cNvSpPr>
          <p:nvPr/>
        </p:nvSpPr>
        <p:spPr>
          <a:xfrm>
            <a:off x="274321" y="5103157"/>
            <a:ext cx="9441180" cy="6298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FF0000"/>
                </a:solidFill>
              </a:rPr>
              <a:t>On Halloween, children cut faces in the large </a:t>
            </a:r>
            <a:r>
              <a:rPr lang="hr-HR" sz="2000" b="1" dirty="0" err="1">
                <a:solidFill>
                  <a:srgbClr val="FF0000"/>
                </a:solidFill>
              </a:rPr>
              <a:t>orange</a:t>
            </a:r>
            <a:r>
              <a:rPr lang="hr-HR" sz="2000" b="1" dirty="0">
                <a:solidFill>
                  <a:srgbClr val="FF0000"/>
                </a:solidFill>
              </a:rPr>
              <a:t> </a:t>
            </a:r>
            <a:r>
              <a:rPr lang="hr-HR" sz="2000" b="1" dirty="0" err="1">
                <a:solidFill>
                  <a:srgbClr val="FF0000"/>
                </a:solidFill>
              </a:rPr>
              <a:t>pumpkins</a:t>
            </a:r>
            <a:r>
              <a:rPr lang="en-US" sz="2000" b="1" dirty="0">
                <a:solidFill>
                  <a:srgbClr val="FF0000"/>
                </a:solidFill>
              </a:rPr>
              <a:t>. </a:t>
            </a:r>
            <a:endParaRPr lang="hr-HR" sz="2000" b="1" dirty="0">
              <a:solidFill>
                <a:srgbClr val="FF0000"/>
              </a:solidFill>
            </a:endParaRPr>
          </a:p>
          <a:p>
            <a:pPr marL="0" indent="0">
              <a:buNone/>
            </a:pPr>
            <a:endParaRPr lang="hr-HR" sz="2000" b="1" dirty="0">
              <a:solidFill>
                <a:srgbClr val="FF0000"/>
              </a:solidFill>
            </a:endParaRPr>
          </a:p>
          <a:p>
            <a:pPr marL="0" indent="0">
              <a:buNone/>
            </a:pPr>
            <a:r>
              <a:rPr lang="en-US" sz="2000" b="1" dirty="0">
                <a:solidFill>
                  <a:srgbClr val="FF0000"/>
                </a:solidFill>
              </a:rPr>
              <a:t>Children also play bobbing for </a:t>
            </a:r>
            <a:r>
              <a:rPr lang="hr-HR" sz="2000" b="1" dirty="0" err="1">
                <a:solidFill>
                  <a:srgbClr val="FF0000"/>
                </a:solidFill>
              </a:rPr>
              <a:t>apples</a:t>
            </a:r>
            <a:r>
              <a:rPr lang="en-US" sz="2000" b="1" dirty="0">
                <a:solidFill>
                  <a:srgbClr val="FF0000"/>
                </a:solidFill>
              </a:rPr>
              <a:t>. </a:t>
            </a:r>
            <a:endParaRPr lang="hr-HR" sz="2000" b="1" dirty="0">
              <a:solidFill>
                <a:srgbClr val="FF0000"/>
              </a:solidFill>
            </a:endParaRPr>
          </a:p>
          <a:p>
            <a:pPr marL="0" indent="0">
              <a:buNone/>
            </a:pPr>
            <a:endParaRPr lang="hr-HR" sz="2000" b="1" dirty="0"/>
          </a:p>
          <a:p>
            <a:pPr marL="0" indent="0">
              <a:buNone/>
            </a:pPr>
            <a:endParaRPr lang="hr-HR" sz="2000" i="1" dirty="0"/>
          </a:p>
        </p:txBody>
      </p:sp>
      <p:pic>
        <p:nvPicPr>
          <p:cNvPr id="10" name="Picture 2" descr="Vidi izvornu sliku">
            <a:extLst>
              <a:ext uri="{FF2B5EF4-FFF2-40B4-BE49-F238E27FC236}">
                <a16:creationId xmlns:a16="http://schemas.microsoft.com/office/drawing/2014/main" id="{6F7D9844-41F0-4B0B-B2B4-249A9B4063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6240" y="3124184"/>
            <a:ext cx="299464" cy="2994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Vidi izvornu sliku">
            <a:extLst>
              <a:ext uri="{FF2B5EF4-FFF2-40B4-BE49-F238E27FC236}">
                <a16:creationId xmlns:a16="http://schemas.microsoft.com/office/drawing/2014/main" id="{77272417-1C02-4C99-A539-DC1862D2ED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842" y="3907354"/>
            <a:ext cx="299464" cy="29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4736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fade">
                                      <p:cBhvr>
                                        <p:cTn id="45" dur="1000"/>
                                        <p:tgtEl>
                                          <p:spTgt spid="9">
                                            <p:txEl>
                                              <p:pRg st="0" end="0"/>
                                            </p:txEl>
                                          </p:spTgt>
                                        </p:tgtEl>
                                      </p:cBhvr>
                                    </p:animEffect>
                                    <p:anim calcmode="lin" valueType="num">
                                      <p:cBhvr>
                                        <p:cTn id="4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1000"/>
                                        <p:tgtEl>
                                          <p:spTgt spid="9">
                                            <p:txEl>
                                              <p:pRg st="2" end="2"/>
                                            </p:txEl>
                                          </p:spTgt>
                                        </p:tgtEl>
                                      </p:cBhvr>
                                    </p:animEffect>
                                    <p:anim calcmode="lin" valueType="num">
                                      <p:cBhvr>
                                        <p:cTn id="5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2">
            <a:extLst>
              <a:ext uri="{FF2B5EF4-FFF2-40B4-BE49-F238E27FC236}">
                <a16:creationId xmlns:a16="http://schemas.microsoft.com/office/drawing/2014/main" id="{1C641332-D3E1-44FF-89AE-E95C947BBDAD}"/>
              </a:ext>
            </a:extLst>
          </p:cNvPr>
          <p:cNvSpPr txBox="1">
            <a:spLocks/>
          </p:cNvSpPr>
          <p:nvPr/>
        </p:nvSpPr>
        <p:spPr>
          <a:xfrm>
            <a:off x="304663" y="382373"/>
            <a:ext cx="11109959" cy="1718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i="1" dirty="0"/>
              <a:t>Play </a:t>
            </a:r>
            <a:r>
              <a:rPr lang="hr-HR" sz="2000" i="1" dirty="0" err="1"/>
              <a:t>and</a:t>
            </a:r>
            <a:r>
              <a:rPr lang="hr-HR" sz="2000" i="1" dirty="0"/>
              <a:t> </a:t>
            </a:r>
            <a:r>
              <a:rPr lang="hr-HR" sz="2000" i="1" dirty="0" err="1"/>
              <a:t>learn</a:t>
            </a:r>
            <a:r>
              <a:rPr lang="hr-HR" sz="2000" i="1" dirty="0"/>
              <a:t>:</a:t>
            </a:r>
            <a:br>
              <a:rPr lang="hr-HR" sz="2000" i="1" dirty="0"/>
            </a:br>
            <a:r>
              <a:rPr lang="hr-HR" sz="2000" i="1" dirty="0">
                <a:hlinkClick r:id="rId2"/>
              </a:rPr>
              <a:t>https://wordwall.net/resource/5771159</a:t>
            </a:r>
            <a:endParaRPr lang="hr-HR" sz="2000" i="1" dirty="0"/>
          </a:p>
          <a:p>
            <a:pPr marL="0" indent="0">
              <a:buNone/>
            </a:pPr>
            <a:endParaRPr lang="hr-HR" sz="2000" i="1" dirty="0"/>
          </a:p>
        </p:txBody>
      </p:sp>
      <p:pic>
        <p:nvPicPr>
          <p:cNvPr id="1026" name="Picture 2" descr="Vidi izvornu sliku">
            <a:extLst>
              <a:ext uri="{FF2B5EF4-FFF2-40B4-BE49-F238E27FC236}">
                <a16:creationId xmlns:a16="http://schemas.microsoft.com/office/drawing/2014/main" id="{719A4F06-7F5E-4B84-BD9B-F40AE9B982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5704" y="2336730"/>
            <a:ext cx="2812188" cy="45212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di izvornu sliku">
            <a:extLst>
              <a:ext uri="{FF2B5EF4-FFF2-40B4-BE49-F238E27FC236}">
                <a16:creationId xmlns:a16="http://schemas.microsoft.com/office/drawing/2014/main" id="{EBDF0593-06FB-4124-A5F9-EF9052EFA1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1" y="599543"/>
            <a:ext cx="1573120" cy="1737187"/>
          </a:xfrm>
          <a:prstGeom prst="rect">
            <a:avLst/>
          </a:prstGeom>
          <a:noFill/>
          <a:extLst>
            <a:ext uri="{909E8E84-426E-40DD-AFC4-6F175D3DCCD1}">
              <a14:hiddenFill xmlns:a14="http://schemas.microsoft.com/office/drawing/2010/main">
                <a:solidFill>
                  <a:srgbClr val="FFFFFF"/>
                </a:solidFill>
              </a14:hiddenFill>
            </a:ext>
          </a:extLst>
        </p:spPr>
      </p:pic>
      <p:sp>
        <p:nvSpPr>
          <p:cNvPr id="12" name="Rezervirano mjesto sadržaja 2">
            <a:extLst>
              <a:ext uri="{FF2B5EF4-FFF2-40B4-BE49-F238E27FC236}">
                <a16:creationId xmlns:a16="http://schemas.microsoft.com/office/drawing/2014/main" id="{196BC2EB-873D-4742-AFE1-DCB084578B3C}"/>
              </a:ext>
            </a:extLst>
          </p:cNvPr>
          <p:cNvSpPr txBox="1">
            <a:spLocks/>
          </p:cNvSpPr>
          <p:nvPr/>
        </p:nvSpPr>
        <p:spPr>
          <a:xfrm>
            <a:off x="304663" y="1468136"/>
            <a:ext cx="3755007" cy="2130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i="1" dirty="0" err="1"/>
              <a:t>Legend</a:t>
            </a:r>
            <a:r>
              <a:rPr lang="hr-HR" sz="2000" i="1" dirty="0"/>
              <a:t> </a:t>
            </a:r>
            <a:r>
              <a:rPr lang="hr-HR" sz="2000" i="1" dirty="0" err="1"/>
              <a:t>about</a:t>
            </a:r>
            <a:r>
              <a:rPr lang="hr-HR" sz="2000" i="1" dirty="0"/>
              <a:t> Jack</a:t>
            </a:r>
          </a:p>
          <a:p>
            <a:pPr marL="0" indent="0">
              <a:buNone/>
            </a:pPr>
            <a:br>
              <a:rPr lang="hr-HR" sz="2000" b="1" dirty="0"/>
            </a:br>
            <a:r>
              <a:rPr lang="hr-HR" sz="2000" i="1" dirty="0">
                <a:hlinkClick r:id="rId5"/>
              </a:rPr>
              <a:t>https://youtu.be/MDVFJwHIK5o</a:t>
            </a:r>
            <a:endParaRPr lang="hr-HR" sz="2000" i="1" dirty="0"/>
          </a:p>
          <a:p>
            <a:pPr marL="0" indent="0">
              <a:buNone/>
            </a:pPr>
            <a:endParaRPr lang="hr-HR" sz="2000" i="1" dirty="0"/>
          </a:p>
        </p:txBody>
      </p:sp>
      <p:pic>
        <p:nvPicPr>
          <p:cNvPr id="1028" name="Picture 4" descr="Vidi izvornu sliku">
            <a:extLst>
              <a:ext uri="{FF2B5EF4-FFF2-40B4-BE49-F238E27FC236}">
                <a16:creationId xmlns:a16="http://schemas.microsoft.com/office/drawing/2014/main" id="{0406B2FD-DEBC-45E8-9080-56A574B4F3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8963" y="1241447"/>
            <a:ext cx="4657245" cy="516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2200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di izvornu sliku">
            <a:extLst>
              <a:ext uri="{FF2B5EF4-FFF2-40B4-BE49-F238E27FC236}">
                <a16:creationId xmlns:a16="http://schemas.microsoft.com/office/drawing/2014/main" id="{719A4F06-7F5E-4B84-BD9B-F40AE9B982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5704" y="2336730"/>
            <a:ext cx="2812188" cy="45212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di izvornu sliku">
            <a:extLst>
              <a:ext uri="{FF2B5EF4-FFF2-40B4-BE49-F238E27FC236}">
                <a16:creationId xmlns:a16="http://schemas.microsoft.com/office/drawing/2014/main" id="{EBDF0593-06FB-4124-A5F9-EF9052EFA1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1" y="599543"/>
            <a:ext cx="1573120" cy="1737187"/>
          </a:xfrm>
          <a:prstGeom prst="rect">
            <a:avLst/>
          </a:prstGeom>
          <a:noFill/>
          <a:extLst>
            <a:ext uri="{909E8E84-426E-40DD-AFC4-6F175D3DCCD1}">
              <a14:hiddenFill xmlns:a14="http://schemas.microsoft.com/office/drawing/2010/main">
                <a:solidFill>
                  <a:srgbClr val="FFFFFF"/>
                </a:solidFill>
              </a14:hiddenFill>
            </a:ext>
          </a:extLst>
        </p:spPr>
      </p:pic>
      <p:sp>
        <p:nvSpPr>
          <p:cNvPr id="13" name="Rezervirano mjesto sadržaja 2">
            <a:extLst>
              <a:ext uri="{FF2B5EF4-FFF2-40B4-BE49-F238E27FC236}">
                <a16:creationId xmlns:a16="http://schemas.microsoft.com/office/drawing/2014/main" id="{603A95EE-A506-4521-B003-EC1CB8010171}"/>
              </a:ext>
            </a:extLst>
          </p:cNvPr>
          <p:cNvSpPr txBox="1">
            <a:spLocks/>
          </p:cNvSpPr>
          <p:nvPr/>
        </p:nvSpPr>
        <p:spPr>
          <a:xfrm>
            <a:off x="366438" y="380938"/>
            <a:ext cx="9079367" cy="55626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i="1" dirty="0">
                <a:solidFill>
                  <a:srgbClr val="0070C0"/>
                </a:solidFill>
              </a:rPr>
              <a:t>Napiši kratku </a:t>
            </a:r>
            <a:r>
              <a:rPr lang="hr-HR" sz="2000" i="1" dirty="0" err="1">
                <a:solidFill>
                  <a:srgbClr val="0070C0"/>
                </a:solidFill>
              </a:rPr>
              <a:t>činkvinu</a:t>
            </a:r>
            <a:r>
              <a:rPr lang="hr-HR" sz="2000" i="1" dirty="0">
                <a:solidFill>
                  <a:srgbClr val="0070C0"/>
                </a:solidFill>
              </a:rPr>
              <a:t> (pjesmu u 5 stihova).</a:t>
            </a:r>
            <a:br>
              <a:rPr lang="hr-HR" sz="2000" i="1" dirty="0">
                <a:solidFill>
                  <a:srgbClr val="0070C0"/>
                </a:solidFill>
              </a:rPr>
            </a:br>
            <a:r>
              <a:rPr lang="hr-HR" sz="2000" i="1" dirty="0">
                <a:solidFill>
                  <a:srgbClr val="0070C0"/>
                </a:solidFill>
              </a:rPr>
              <a:t>Pravila su jednostavna!</a:t>
            </a:r>
          </a:p>
          <a:p>
            <a:pPr marL="0" indent="0">
              <a:buNone/>
            </a:pPr>
            <a:r>
              <a:rPr lang="en-US" sz="2000" b="1" dirty="0"/>
              <a:t>Line 1</a:t>
            </a:r>
            <a:r>
              <a:rPr lang="hr-HR" sz="2000" b="1" dirty="0"/>
              <a:t> </a:t>
            </a:r>
            <a:r>
              <a:rPr lang="en-US" sz="2000" b="1" dirty="0"/>
              <a:t>-</a:t>
            </a:r>
            <a:r>
              <a:rPr lang="hr-HR" sz="2000" b="1" dirty="0"/>
              <a:t> o</a:t>
            </a:r>
            <a:r>
              <a:rPr lang="en-US" sz="2000" b="1" dirty="0"/>
              <a:t>ne word, also the title</a:t>
            </a:r>
            <a:r>
              <a:rPr lang="hr-HR" sz="2000" b="1" dirty="0"/>
              <a:t> </a:t>
            </a:r>
            <a:r>
              <a:rPr lang="hr-HR" sz="2000" i="1" dirty="0"/>
              <a:t>|</a:t>
            </a:r>
            <a:br>
              <a:rPr lang="hr-HR" sz="2000" i="1" dirty="0"/>
            </a:br>
            <a:r>
              <a:rPr lang="hr-HR" sz="2000" i="1" dirty="0"/>
              <a:t>              </a:t>
            </a:r>
            <a:r>
              <a:rPr lang="hr-HR" sz="2000" i="1" dirty="0">
                <a:solidFill>
                  <a:srgbClr val="0070C0"/>
                </a:solidFill>
              </a:rPr>
              <a:t>jedna riječ, naslov</a:t>
            </a:r>
          </a:p>
          <a:p>
            <a:pPr marL="0" indent="0">
              <a:buNone/>
            </a:pPr>
            <a:endParaRPr lang="en-US" sz="2000" i="1" dirty="0">
              <a:solidFill>
                <a:srgbClr val="0070C0"/>
              </a:solidFill>
            </a:endParaRPr>
          </a:p>
          <a:p>
            <a:pPr marL="0" indent="0">
              <a:buNone/>
            </a:pPr>
            <a:r>
              <a:rPr lang="en-US" sz="2000" b="1" dirty="0"/>
              <a:t>Line 2</a:t>
            </a:r>
            <a:r>
              <a:rPr lang="hr-HR" sz="2000" b="1" dirty="0"/>
              <a:t> </a:t>
            </a:r>
            <a:r>
              <a:rPr lang="en-US" sz="2000" b="1" dirty="0"/>
              <a:t>-</a:t>
            </a:r>
            <a:r>
              <a:rPr lang="hr-HR" sz="2000" b="1" dirty="0"/>
              <a:t> t</a:t>
            </a:r>
            <a:r>
              <a:rPr lang="en-US" sz="2000" b="1" dirty="0" err="1"/>
              <a:t>wo</a:t>
            </a:r>
            <a:r>
              <a:rPr lang="en-US" sz="2000" b="1" dirty="0"/>
              <a:t> adjectives that describe the word in line one</a:t>
            </a:r>
            <a:r>
              <a:rPr lang="hr-HR" sz="2000" b="1" dirty="0"/>
              <a:t> </a:t>
            </a:r>
            <a:r>
              <a:rPr lang="hr-HR" sz="2000" i="1" dirty="0"/>
              <a:t>|</a:t>
            </a:r>
            <a:br>
              <a:rPr lang="hr-HR" sz="2000" i="1" dirty="0"/>
            </a:br>
            <a:r>
              <a:rPr lang="hr-HR" sz="2000" i="1" dirty="0"/>
              <a:t>               </a:t>
            </a:r>
            <a:r>
              <a:rPr lang="hr-HR" sz="2000" i="1" dirty="0">
                <a:solidFill>
                  <a:srgbClr val="0070C0"/>
                </a:solidFill>
              </a:rPr>
              <a:t>dva pridjeva koji opisuju naslov/temu</a:t>
            </a:r>
          </a:p>
          <a:p>
            <a:pPr marL="0" indent="0">
              <a:buNone/>
            </a:pPr>
            <a:endParaRPr lang="en-US" sz="2000" b="1" dirty="0">
              <a:solidFill>
                <a:srgbClr val="0070C0"/>
              </a:solidFill>
            </a:endParaRPr>
          </a:p>
          <a:p>
            <a:pPr marL="0" indent="0">
              <a:buNone/>
            </a:pPr>
            <a:r>
              <a:rPr lang="en-US" sz="2000" b="1" dirty="0"/>
              <a:t>Line 3</a:t>
            </a:r>
            <a:r>
              <a:rPr lang="hr-HR" sz="2000" b="1" dirty="0"/>
              <a:t> </a:t>
            </a:r>
            <a:r>
              <a:rPr lang="en-US" sz="2000" b="1" dirty="0"/>
              <a:t>-</a:t>
            </a:r>
            <a:r>
              <a:rPr lang="hr-HR" sz="2000" b="1" dirty="0"/>
              <a:t> t</a:t>
            </a:r>
            <a:r>
              <a:rPr lang="en-US" sz="2000" b="1" dirty="0" err="1"/>
              <a:t>hree</a:t>
            </a:r>
            <a:r>
              <a:rPr lang="en-US" sz="2000" b="1" dirty="0"/>
              <a:t> words that give more information about the subject.</a:t>
            </a:r>
            <a:r>
              <a:rPr lang="hr-HR" sz="2000" b="1" dirty="0"/>
              <a:t> </a:t>
            </a:r>
            <a:br>
              <a:rPr lang="hr-HR" sz="2000" b="1" dirty="0"/>
            </a:br>
            <a:r>
              <a:rPr lang="hr-HR" sz="2000" b="1" dirty="0"/>
              <a:t>             </a:t>
            </a:r>
            <a:r>
              <a:rPr lang="hr-HR" sz="2000" i="1" dirty="0"/>
              <a:t>| </a:t>
            </a:r>
            <a:r>
              <a:rPr lang="hr-HR" sz="2000" i="1" dirty="0">
                <a:solidFill>
                  <a:srgbClr val="0070C0"/>
                </a:solidFill>
              </a:rPr>
              <a:t>tri riječi koje daju više informacija o temi</a:t>
            </a:r>
          </a:p>
          <a:p>
            <a:pPr marL="0" indent="0">
              <a:buNone/>
            </a:pPr>
            <a:endParaRPr lang="en-US" sz="2000" b="1" dirty="0">
              <a:solidFill>
                <a:srgbClr val="0070C0"/>
              </a:solidFill>
            </a:endParaRPr>
          </a:p>
          <a:p>
            <a:pPr marL="0" indent="0">
              <a:buNone/>
            </a:pPr>
            <a:r>
              <a:rPr lang="en-US" sz="2000" b="1" dirty="0"/>
              <a:t>Line 4</a:t>
            </a:r>
            <a:r>
              <a:rPr lang="hr-HR" sz="2000" b="1" dirty="0"/>
              <a:t> </a:t>
            </a:r>
            <a:r>
              <a:rPr lang="en-US" sz="2000" b="1" dirty="0"/>
              <a:t>-</a:t>
            </a:r>
            <a:r>
              <a:rPr lang="hr-HR" sz="2000" b="1" dirty="0"/>
              <a:t> f</a:t>
            </a:r>
            <a:r>
              <a:rPr lang="en-US" sz="2000" b="1" dirty="0"/>
              <a:t>our words that show emotion about the subject</a:t>
            </a:r>
            <a:r>
              <a:rPr lang="hr-HR" sz="2000" b="1" dirty="0"/>
              <a:t> </a:t>
            </a:r>
            <a:r>
              <a:rPr lang="hr-HR" sz="2000" b="1" dirty="0" err="1"/>
              <a:t>or</a:t>
            </a:r>
            <a:r>
              <a:rPr lang="hr-HR" sz="2000" b="1" dirty="0"/>
              <a:t> </a:t>
            </a:r>
            <a:r>
              <a:rPr lang="en-US" sz="2000" b="1" dirty="0"/>
              <a:t>individual words or a </a:t>
            </a:r>
            <a:br>
              <a:rPr lang="hr-HR" sz="2000" b="1" dirty="0"/>
            </a:br>
            <a:r>
              <a:rPr lang="hr-HR" sz="2000" b="1" dirty="0"/>
              <a:t>              </a:t>
            </a:r>
            <a:r>
              <a:rPr lang="hr-HR" sz="2000" b="1" dirty="0" err="1"/>
              <a:t>phrase</a:t>
            </a:r>
            <a:r>
              <a:rPr lang="hr-HR" sz="2000" b="1" dirty="0"/>
              <a:t> </a:t>
            </a:r>
            <a:r>
              <a:rPr lang="hr-HR" sz="2000" i="1" dirty="0"/>
              <a:t>| </a:t>
            </a:r>
            <a:r>
              <a:rPr lang="hr-HR" sz="2000" i="1" dirty="0">
                <a:solidFill>
                  <a:srgbClr val="0070C0"/>
                </a:solidFill>
              </a:rPr>
              <a:t>četiri riječi koje izriču osjećaje uz temu, ili fraza</a:t>
            </a:r>
          </a:p>
          <a:p>
            <a:pPr marL="0" indent="0">
              <a:buNone/>
            </a:pPr>
            <a:endParaRPr lang="hr-HR" sz="2000" b="1" dirty="0">
              <a:solidFill>
                <a:srgbClr val="0070C0"/>
              </a:solidFill>
            </a:endParaRPr>
          </a:p>
          <a:p>
            <a:pPr marL="0" indent="0">
              <a:buNone/>
            </a:pPr>
            <a:r>
              <a:rPr lang="en-US" sz="2000" b="1" dirty="0"/>
              <a:t>Line 5</a:t>
            </a:r>
            <a:r>
              <a:rPr lang="hr-HR" sz="2000" b="1" dirty="0"/>
              <a:t> </a:t>
            </a:r>
            <a:r>
              <a:rPr lang="en-US" sz="2000" b="1" dirty="0"/>
              <a:t>-</a:t>
            </a:r>
            <a:r>
              <a:rPr lang="hr-HR" sz="2000" b="1" dirty="0"/>
              <a:t> s</a:t>
            </a:r>
            <a:r>
              <a:rPr lang="en-US" sz="2000" b="1" dirty="0" err="1"/>
              <a:t>ynonym</a:t>
            </a:r>
            <a:r>
              <a:rPr lang="en-US" sz="2000" b="1" dirty="0"/>
              <a:t> of the title or a word very similar to it</a:t>
            </a:r>
            <a:r>
              <a:rPr lang="hr-HR" sz="2000" b="1" dirty="0"/>
              <a:t> </a:t>
            </a:r>
            <a:r>
              <a:rPr lang="hr-HR" sz="2000" i="1" dirty="0"/>
              <a:t>|</a:t>
            </a:r>
            <a:br>
              <a:rPr lang="hr-HR" sz="2000" i="1" dirty="0"/>
            </a:br>
            <a:r>
              <a:rPr lang="hr-HR" sz="2000" i="1" dirty="0"/>
              <a:t>               </a:t>
            </a:r>
            <a:r>
              <a:rPr lang="hr-HR" sz="2000" i="1" dirty="0">
                <a:solidFill>
                  <a:srgbClr val="0070C0"/>
                </a:solidFill>
              </a:rPr>
              <a:t>istoznačnica naslova</a:t>
            </a:r>
            <a:br>
              <a:rPr lang="hr-HR" sz="2000" b="1" dirty="0"/>
            </a:br>
            <a:endParaRPr lang="hr-HR" sz="2000" i="1" dirty="0"/>
          </a:p>
          <a:p>
            <a:pPr marL="0" indent="0">
              <a:buNone/>
            </a:pPr>
            <a:endParaRPr lang="hr-HR" sz="2000" i="1" dirty="0"/>
          </a:p>
        </p:txBody>
      </p:sp>
    </p:spTree>
    <p:extLst>
      <p:ext uri="{BB962C8B-B14F-4D97-AF65-F5344CB8AC3E}">
        <p14:creationId xmlns:p14="http://schemas.microsoft.com/office/powerpoint/2010/main" val="1254321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di izvornu sliku">
            <a:extLst>
              <a:ext uri="{FF2B5EF4-FFF2-40B4-BE49-F238E27FC236}">
                <a16:creationId xmlns:a16="http://schemas.microsoft.com/office/drawing/2014/main" id="{719A4F06-7F5E-4B84-BD9B-F40AE9B982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5704" y="2336730"/>
            <a:ext cx="2812188" cy="45212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di izvornu sliku">
            <a:extLst>
              <a:ext uri="{FF2B5EF4-FFF2-40B4-BE49-F238E27FC236}">
                <a16:creationId xmlns:a16="http://schemas.microsoft.com/office/drawing/2014/main" id="{EBDF0593-06FB-4124-A5F9-EF9052EFA1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1" y="599543"/>
            <a:ext cx="1573120" cy="1737187"/>
          </a:xfrm>
          <a:prstGeom prst="rect">
            <a:avLst/>
          </a:prstGeom>
          <a:noFill/>
          <a:extLst>
            <a:ext uri="{909E8E84-426E-40DD-AFC4-6F175D3DCCD1}">
              <a14:hiddenFill xmlns:a14="http://schemas.microsoft.com/office/drawing/2010/main">
                <a:solidFill>
                  <a:srgbClr val="FFFFFF"/>
                </a:solidFill>
              </a14:hiddenFill>
            </a:ext>
          </a:extLst>
        </p:spPr>
      </p:pic>
      <p:sp>
        <p:nvSpPr>
          <p:cNvPr id="13" name="Rezervirano mjesto sadržaja 2">
            <a:extLst>
              <a:ext uri="{FF2B5EF4-FFF2-40B4-BE49-F238E27FC236}">
                <a16:creationId xmlns:a16="http://schemas.microsoft.com/office/drawing/2014/main" id="{603A95EE-A506-4521-B003-EC1CB8010171}"/>
              </a:ext>
            </a:extLst>
          </p:cNvPr>
          <p:cNvSpPr txBox="1">
            <a:spLocks/>
          </p:cNvSpPr>
          <p:nvPr/>
        </p:nvSpPr>
        <p:spPr>
          <a:xfrm>
            <a:off x="546235" y="685781"/>
            <a:ext cx="9079367" cy="3911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HR" b="1" dirty="0" err="1"/>
              <a:t>Halloween</a:t>
            </a:r>
            <a:endParaRPr lang="en-US" b="1" dirty="0"/>
          </a:p>
          <a:p>
            <a:pPr marL="0" indent="0" algn="ctr">
              <a:buNone/>
            </a:pPr>
            <a:r>
              <a:rPr lang="hr-HR" b="1" dirty="0" err="1"/>
              <a:t>Scary</a:t>
            </a:r>
            <a:r>
              <a:rPr lang="hr-HR" b="1" dirty="0"/>
              <a:t>, </a:t>
            </a:r>
            <a:r>
              <a:rPr lang="hr-HR" b="1" dirty="0" err="1"/>
              <a:t>spooky</a:t>
            </a:r>
            <a:endParaRPr lang="en-US" b="1" dirty="0"/>
          </a:p>
          <a:p>
            <a:pPr marL="0" indent="0" algn="ctr">
              <a:buNone/>
            </a:pPr>
            <a:r>
              <a:rPr lang="hr-HR" b="1" dirty="0" err="1"/>
              <a:t>Holiday</a:t>
            </a:r>
            <a:r>
              <a:rPr lang="hr-HR" b="1" dirty="0"/>
              <a:t> for </a:t>
            </a:r>
            <a:r>
              <a:rPr lang="hr-HR" b="1" dirty="0" err="1"/>
              <a:t>children</a:t>
            </a:r>
            <a:endParaRPr lang="en-US" b="1" dirty="0"/>
          </a:p>
          <a:p>
            <a:pPr marL="0" indent="0" algn="ctr">
              <a:buNone/>
            </a:pPr>
            <a:r>
              <a:rPr lang="hr-HR" b="1" dirty="0"/>
              <a:t>J</a:t>
            </a:r>
            <a:r>
              <a:rPr lang="en-US" b="1" dirty="0"/>
              <a:t>ack-o’-lantern </a:t>
            </a:r>
            <a:r>
              <a:rPr lang="hr-HR" b="1" dirty="0" err="1"/>
              <a:t>pumpkin</a:t>
            </a:r>
            <a:endParaRPr lang="hr-HR" b="1" dirty="0"/>
          </a:p>
          <a:p>
            <a:pPr marL="0" indent="0" algn="ctr">
              <a:buNone/>
            </a:pPr>
            <a:r>
              <a:rPr lang="hr-HR" b="1" dirty="0" err="1"/>
              <a:t>Happy</a:t>
            </a:r>
            <a:r>
              <a:rPr lang="hr-HR" b="1" dirty="0"/>
              <a:t> </a:t>
            </a:r>
            <a:r>
              <a:rPr lang="hr-HR" b="1" dirty="0" err="1"/>
              <a:t>Halloween</a:t>
            </a:r>
            <a:r>
              <a:rPr lang="hr-HR" b="1" dirty="0"/>
              <a:t>!</a:t>
            </a:r>
            <a:br>
              <a:rPr lang="hr-HR" sz="2000" b="1" dirty="0"/>
            </a:br>
            <a:endParaRPr lang="hr-HR" sz="2000" i="1" dirty="0"/>
          </a:p>
          <a:p>
            <a:pPr marL="0" indent="0">
              <a:buNone/>
            </a:pPr>
            <a:endParaRPr lang="hr-HR" sz="2000" i="1" dirty="0"/>
          </a:p>
        </p:txBody>
      </p:sp>
      <p:pic>
        <p:nvPicPr>
          <p:cNvPr id="2052" name="Picture 4" descr="Vidi izvornu sliku">
            <a:extLst>
              <a:ext uri="{FF2B5EF4-FFF2-40B4-BE49-F238E27FC236}">
                <a16:creationId xmlns:a16="http://schemas.microsoft.com/office/drawing/2014/main" id="{7287B40F-61E7-484F-ACC0-3C1D0F4A37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8121" y="4011929"/>
            <a:ext cx="6096000" cy="255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203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animEffect transition="in" filter="fade">
                                      <p:cBhvr>
                                        <p:cTn id="1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3029</TotalTime>
  <Words>632</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Ink Free</vt:lpstr>
      <vt:lpstr>Tema sustava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OŠ Slavka Kolara - Kravarsko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Siniša ᵀᴴᴱ ᴼᴿᴵᴳᴵᴻᴬᴸ Wolfenstein</dc:creator>
  <cp:lastModifiedBy>Sanja Ivoš</cp:lastModifiedBy>
  <cp:revision>283</cp:revision>
  <dcterms:created xsi:type="dcterms:W3CDTF">2017-01-15T10:30:28Z</dcterms:created>
  <dcterms:modified xsi:type="dcterms:W3CDTF">2022-09-23T08:00:12Z</dcterms:modified>
</cp:coreProperties>
</file>